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2"/>
  </p:sldMasterIdLst>
  <p:notesMasterIdLst>
    <p:notesMasterId r:id="rId27"/>
  </p:notesMasterIdLst>
  <p:handoutMasterIdLst>
    <p:handoutMasterId r:id="rId28"/>
  </p:handoutMasterIdLst>
  <p:sldIdLst>
    <p:sldId id="519" r:id="rId3"/>
    <p:sldId id="529" r:id="rId4"/>
    <p:sldId id="530" r:id="rId5"/>
    <p:sldId id="531" r:id="rId6"/>
    <p:sldId id="532" r:id="rId7"/>
    <p:sldId id="533" r:id="rId8"/>
    <p:sldId id="534" r:id="rId9"/>
    <p:sldId id="535" r:id="rId10"/>
    <p:sldId id="536" r:id="rId11"/>
    <p:sldId id="542" r:id="rId12"/>
    <p:sldId id="520" r:id="rId13"/>
    <p:sldId id="521" r:id="rId14"/>
    <p:sldId id="522" r:id="rId15"/>
    <p:sldId id="523" r:id="rId16"/>
    <p:sldId id="524" r:id="rId17"/>
    <p:sldId id="525" r:id="rId18"/>
    <p:sldId id="526" r:id="rId19"/>
    <p:sldId id="527" r:id="rId20"/>
    <p:sldId id="528" r:id="rId21"/>
    <p:sldId id="545" r:id="rId22"/>
    <p:sldId id="546" r:id="rId23"/>
    <p:sldId id="547" r:id="rId24"/>
    <p:sldId id="548" r:id="rId25"/>
    <p:sldId id="544" r:id="rId26"/>
  </p:sldIdLst>
  <p:sldSz cx="12188825" cy="6858000"/>
  <p:notesSz cx="6735763" cy="97996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87">
          <p15:clr>
            <a:srgbClr val="A4A3A4"/>
          </p15:clr>
        </p15:guide>
        <p15:guide id="4"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46" autoAdjust="0"/>
    <p:restoredTop sz="94660"/>
  </p:normalViewPr>
  <p:slideViewPr>
    <p:cSldViewPr showGuides="1">
      <p:cViewPr>
        <p:scale>
          <a:sx n="48" d="100"/>
          <a:sy n="48" d="100"/>
        </p:scale>
        <p:origin x="1386" y="612"/>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5" d="100"/>
          <a:sy n="55" d="100"/>
        </p:scale>
        <p:origin x="3072" y="84"/>
      </p:cViewPr>
      <p:guideLst>
        <p:guide orient="horz" pos="2880"/>
        <p:guide pos="2160"/>
        <p:guide orient="horz" pos="308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89982"/>
          </a:xfrm>
          <a:prstGeom prst="rect">
            <a:avLst/>
          </a:prstGeom>
        </p:spPr>
        <p:txBody>
          <a:bodyPr vert="horz" lIns="90987" tIns="45494" rIns="90987" bIns="45494"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15375" y="0"/>
            <a:ext cx="2918830" cy="489982"/>
          </a:xfrm>
          <a:prstGeom prst="rect">
            <a:avLst/>
          </a:prstGeom>
        </p:spPr>
        <p:txBody>
          <a:bodyPr vert="horz" lIns="90987" tIns="45494" rIns="90987" bIns="45494" rtlCol="0"/>
          <a:lstStyle>
            <a:lvl1pPr algn="r">
              <a:defRPr sz="1200"/>
            </a:lvl1pPr>
          </a:lstStyle>
          <a:p>
            <a:fld id="{E973C59C-4E16-4A64-A766-34DB213E11B3}" type="datetimeFigureOut">
              <a:rPr lang="lt-LT">
                <a:solidFill>
                  <a:schemeClr val="tx2"/>
                </a:solidFill>
              </a:rPr>
              <a:t>2017-04-20</a:t>
            </a:fld>
            <a:endParaRPr>
              <a:solidFill>
                <a:schemeClr val="tx2"/>
              </a:solidFill>
            </a:endParaRPr>
          </a:p>
        </p:txBody>
      </p:sp>
      <p:sp>
        <p:nvSpPr>
          <p:cNvPr id="4" name="Footer Placeholder 3"/>
          <p:cNvSpPr>
            <a:spLocks noGrp="1"/>
          </p:cNvSpPr>
          <p:nvPr>
            <p:ph type="ftr" sz="quarter" idx="2"/>
          </p:nvPr>
        </p:nvSpPr>
        <p:spPr>
          <a:xfrm>
            <a:off x="1" y="9307956"/>
            <a:ext cx="2918830" cy="489982"/>
          </a:xfrm>
          <a:prstGeom prst="rect">
            <a:avLst/>
          </a:prstGeom>
        </p:spPr>
        <p:txBody>
          <a:bodyPr vert="horz" lIns="90987" tIns="45494" rIns="90987" bIns="45494"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15375" y="9307956"/>
            <a:ext cx="2918830" cy="489982"/>
          </a:xfrm>
          <a:prstGeom prst="rect">
            <a:avLst/>
          </a:prstGeom>
        </p:spPr>
        <p:txBody>
          <a:bodyPr vert="horz" lIns="90987" tIns="45494" rIns="90987" bIns="45494"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89982"/>
          </a:xfrm>
          <a:prstGeom prst="rect">
            <a:avLst/>
          </a:prstGeom>
        </p:spPr>
        <p:txBody>
          <a:bodyPr vert="horz" lIns="90987" tIns="45494" rIns="90987" bIns="45494"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15375" y="0"/>
            <a:ext cx="2918830" cy="489982"/>
          </a:xfrm>
          <a:prstGeom prst="rect">
            <a:avLst/>
          </a:prstGeom>
        </p:spPr>
        <p:txBody>
          <a:bodyPr vert="horz" lIns="90987" tIns="45494" rIns="90987" bIns="45494" rtlCol="0"/>
          <a:lstStyle>
            <a:lvl1pPr algn="r">
              <a:defRPr sz="1200">
                <a:solidFill>
                  <a:schemeClr val="tx2"/>
                </a:solidFill>
              </a:defRPr>
            </a:lvl1pPr>
          </a:lstStyle>
          <a:p>
            <a:fld id="{F95CF31C-F757-429C-A789-86504F04C3BE}" type="datetimeFigureOut">
              <a:rPr lang="lt-LT"/>
              <a:pPr/>
              <a:t>2017-04-20</a:t>
            </a:fld>
            <a:endParaRPr/>
          </a:p>
        </p:txBody>
      </p:sp>
      <p:sp>
        <p:nvSpPr>
          <p:cNvPr id="4" name="Slide Image Placeholder 3"/>
          <p:cNvSpPr>
            <a:spLocks noGrp="1" noRot="1" noChangeAspect="1"/>
          </p:cNvSpPr>
          <p:nvPr>
            <p:ph type="sldImg" idx="2"/>
          </p:nvPr>
        </p:nvSpPr>
        <p:spPr>
          <a:xfrm>
            <a:off x="101600" y="735013"/>
            <a:ext cx="6532563" cy="3675062"/>
          </a:xfrm>
          <a:prstGeom prst="rect">
            <a:avLst/>
          </a:prstGeom>
          <a:noFill/>
          <a:ln w="12700">
            <a:solidFill>
              <a:prstClr val="black"/>
            </a:solidFill>
          </a:ln>
        </p:spPr>
        <p:txBody>
          <a:bodyPr vert="horz" lIns="90987" tIns="45494" rIns="90987" bIns="45494" rtlCol="0" anchor="ctr"/>
          <a:lstStyle/>
          <a:p>
            <a:endParaRPr/>
          </a:p>
        </p:txBody>
      </p:sp>
      <p:sp>
        <p:nvSpPr>
          <p:cNvPr id="5" name="Notes Placeholder 4"/>
          <p:cNvSpPr>
            <a:spLocks noGrp="1"/>
          </p:cNvSpPr>
          <p:nvPr>
            <p:ph type="body" sz="quarter" idx="3"/>
          </p:nvPr>
        </p:nvSpPr>
        <p:spPr>
          <a:xfrm>
            <a:off x="673577" y="4654829"/>
            <a:ext cx="5388610" cy="4409836"/>
          </a:xfrm>
          <a:prstGeom prst="rect">
            <a:avLst/>
          </a:prstGeom>
        </p:spPr>
        <p:txBody>
          <a:bodyPr vert="horz" lIns="90987" tIns="45494" rIns="90987" bIns="4549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1" y="9307956"/>
            <a:ext cx="2918830" cy="489982"/>
          </a:xfrm>
          <a:prstGeom prst="rect">
            <a:avLst/>
          </a:prstGeom>
        </p:spPr>
        <p:txBody>
          <a:bodyPr vert="horz" lIns="90987" tIns="45494" rIns="90987" bIns="45494"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15375" y="9307956"/>
            <a:ext cx="2918830" cy="489982"/>
          </a:xfrm>
          <a:prstGeom prst="rect">
            <a:avLst/>
          </a:prstGeom>
        </p:spPr>
        <p:txBody>
          <a:bodyPr vert="horz" lIns="90987" tIns="45494" rIns="90987" bIns="45494"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lt-LT" smtClean="0"/>
              <a:t>Spustelėję redag. ruoš. pavad. stilių</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lt-LT" smtClean="0"/>
              <a:t>Spustelėję redag. ruoš. paantrš. stilių</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a:p>
        </p:txBody>
      </p:sp>
      <p:sp>
        <p:nvSpPr>
          <p:cNvPr id="3" name="Vertical Text Placeholder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4" name="Date Placeholder 3"/>
          <p:cNvSpPr>
            <a:spLocks noGrp="1"/>
          </p:cNvSpPr>
          <p:nvPr>
            <p:ph type="dt" sz="half" idx="10"/>
          </p:nvPr>
        </p:nvSpPr>
        <p:spPr/>
        <p:txBody>
          <a:bodyPr/>
          <a:lstStyle/>
          <a:p>
            <a:fld id="{7AECB6C2-1084-4AED-A74A-DF028B0094EA}" type="datetimeFigureOut">
              <a:rPr lang="lt-LT"/>
              <a:t>2017-04-20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lt-LT" smtClean="0"/>
              <a:t>Spustelėję redag. ruoš. pavad. stilių</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4" name="Date Placeholder 3"/>
          <p:cNvSpPr>
            <a:spLocks noGrp="1"/>
          </p:cNvSpPr>
          <p:nvPr>
            <p:ph type="dt" sz="half" idx="10"/>
          </p:nvPr>
        </p:nvSpPr>
        <p:spPr/>
        <p:txBody>
          <a:bodyPr/>
          <a:lstStyle/>
          <a:p>
            <a:fld id="{7AECB6C2-1084-4AED-A74A-DF028B0094EA}" type="datetimeFigureOut">
              <a:rPr lang="lt-LT"/>
              <a:t>2017-04-20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4" name="Date Placeholder 3"/>
          <p:cNvSpPr>
            <a:spLocks noGrp="1"/>
          </p:cNvSpPr>
          <p:nvPr>
            <p:ph type="dt" sz="half" idx="10"/>
          </p:nvPr>
        </p:nvSpPr>
        <p:spPr/>
        <p:txBody>
          <a:bodyPr/>
          <a:lstStyle/>
          <a:p>
            <a:fld id="{8B5A30F4-0B4E-4E4B-BC36-C30CD13F4E17}" type="datetimeFigureOut">
              <a:rPr lang="lt-LT"/>
              <a:t>2017-04-20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lt-LT" smtClean="0"/>
              <a:t>Spustelėję redag. ruoš. pavad. stilių</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lt-LT" smtClean="0"/>
              <a:t>Spustelėję redag. ruoš. teksto stilių</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5" name="Date Placeholder 4"/>
          <p:cNvSpPr>
            <a:spLocks noGrp="1"/>
          </p:cNvSpPr>
          <p:nvPr>
            <p:ph type="dt" sz="half" idx="10"/>
          </p:nvPr>
        </p:nvSpPr>
        <p:spPr/>
        <p:txBody>
          <a:bodyPr/>
          <a:lstStyle/>
          <a:p>
            <a:fld id="{2DD204D1-F9BD-4643-8480-6EA41EB484F1}" type="datetimeFigureOut">
              <a:rPr lang="lt-LT"/>
              <a:t>2017-04-20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smtClean="0"/>
              <a:t>Spustelėję redag. ruoš. pavad. stilių</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lt-LT" smtClean="0"/>
              <a:t>Spustelėję redag. ruoš. teksto stilių</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lt-LT" smtClean="0"/>
              <a:t>Spustelėję redag. ruoš. teksto stilių</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7" name="Date Placeholder 6"/>
          <p:cNvSpPr>
            <a:spLocks noGrp="1"/>
          </p:cNvSpPr>
          <p:nvPr>
            <p:ph type="dt" sz="half" idx="10"/>
          </p:nvPr>
        </p:nvSpPr>
        <p:spPr/>
        <p:txBody>
          <a:bodyPr/>
          <a:lstStyle/>
          <a:p>
            <a:fld id="{2DD204D1-F9BD-4643-8480-6EA41EB484F1}" type="datetimeFigureOut">
              <a:rPr lang="lt-LT"/>
              <a:t>2017-04-20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a:p>
        </p:txBody>
      </p:sp>
      <p:sp>
        <p:nvSpPr>
          <p:cNvPr id="3" name="Date Placeholder 2"/>
          <p:cNvSpPr>
            <a:spLocks noGrp="1"/>
          </p:cNvSpPr>
          <p:nvPr>
            <p:ph type="dt" sz="half" idx="10"/>
          </p:nvPr>
        </p:nvSpPr>
        <p:spPr/>
        <p:txBody>
          <a:bodyPr/>
          <a:lstStyle/>
          <a:p>
            <a:fld id="{2DD204D1-F9BD-4643-8480-6EA41EB484F1}" type="datetimeFigureOut">
              <a:rPr lang="lt-LT"/>
              <a:t>2017-04-20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lt-LT"/>
              <a:t>2017-04-20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lt-LT" smtClean="0"/>
              <a:t>Spustelėję redag. ruoš. pavad. stilių</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126BF754-515F-40B9-8D24-D54D5825B3D0}" type="datetimeFigureOut">
              <a:rPr lang="lt-LT"/>
              <a:t>2017-04-20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lt-LT" smtClean="0"/>
              <a:t>Spustelėję redag. ruoš. pavad. stilių</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lt-LT" smtClean="0"/>
              <a:t>Spustelėkite piktogr. norėdami įtraukti pav.</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lt-LT" smtClean="0"/>
              <a:t>Spustelėję redag. ruoš. teksto stilių</a:t>
            </a:r>
          </a:p>
        </p:txBody>
      </p:sp>
      <p:sp>
        <p:nvSpPr>
          <p:cNvPr id="5" name="Date Placeholder 4"/>
          <p:cNvSpPr>
            <a:spLocks noGrp="1"/>
          </p:cNvSpPr>
          <p:nvPr>
            <p:ph type="dt" sz="half" idx="10"/>
          </p:nvPr>
        </p:nvSpPr>
        <p:spPr/>
        <p:txBody>
          <a:bodyPr/>
          <a:lstStyle/>
          <a:p>
            <a:fld id="{126BF754-515F-40B9-8D24-D54D5825B3D0}" type="datetimeFigureOut">
              <a:rPr lang="lt-LT"/>
              <a:t>2017-04-20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lt-LT" smtClean="0"/>
              <a:t>Spustelėję redag. ruoš. pavad. stilių</a:t>
            </a:r>
            <a:endParaRPr/>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lt-LT"/>
              <a:pPr/>
              <a:t>2017-04-20</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64460" y="341313"/>
            <a:ext cx="10969943" cy="927100"/>
          </a:xfrm>
        </p:spPr>
        <p:txBody>
          <a:bodyPr rtlCol="0">
            <a:normAutofit/>
          </a:bodyPr>
          <a:lstStyle/>
          <a:p>
            <a:pPr eaLnBrk="1" fontAlgn="auto" hangingPunct="1">
              <a:spcAft>
                <a:spcPts val="0"/>
              </a:spcAft>
              <a:defRPr/>
            </a:pPr>
            <a:r>
              <a:rPr lang="lt-LT" dirty="0" smtClean="0"/>
              <a:t>Radviliškio rajono Šeduvos gimnazija</a:t>
            </a:r>
            <a:endParaRPr lang="lt-LT" dirty="0"/>
          </a:p>
        </p:txBody>
      </p:sp>
      <p:pic>
        <p:nvPicPr>
          <p:cNvPr id="17410" name="Picture 4"/>
          <p:cNvPicPr>
            <a:picLocks noChangeAspect="1" noChangeArrowheads="1"/>
          </p:cNvPicPr>
          <p:nvPr/>
        </p:nvPicPr>
        <p:blipFill>
          <a:blip r:embed="rId2"/>
          <a:srcRect/>
          <a:stretch>
            <a:fillRect/>
          </a:stretch>
        </p:blipFill>
        <p:spPr bwMode="auto">
          <a:xfrm>
            <a:off x="2734021" y="1268413"/>
            <a:ext cx="7584158" cy="4267200"/>
          </a:xfrm>
          <a:prstGeom prst="rect">
            <a:avLst/>
          </a:prstGeom>
          <a:noFill/>
          <a:ln w="9525">
            <a:noFill/>
            <a:miter lim="800000"/>
            <a:headEnd/>
            <a:tailEnd/>
          </a:ln>
        </p:spPr>
      </p:pic>
      <p:pic>
        <p:nvPicPr>
          <p:cNvPr id="17411" name="Picture 2"/>
          <p:cNvPicPr>
            <a:picLocks noChangeAspect="1" noChangeArrowheads="1"/>
          </p:cNvPicPr>
          <p:nvPr/>
        </p:nvPicPr>
        <p:blipFill>
          <a:blip r:embed="rId3"/>
          <a:srcRect/>
          <a:stretch>
            <a:fillRect/>
          </a:stretch>
        </p:blipFill>
        <p:spPr bwMode="auto">
          <a:xfrm>
            <a:off x="0" y="3213100"/>
            <a:ext cx="4208954" cy="2349500"/>
          </a:xfrm>
          <a:prstGeom prst="rect">
            <a:avLst/>
          </a:prstGeom>
          <a:noFill/>
          <a:ln w="9525">
            <a:noFill/>
            <a:miter lim="800000"/>
            <a:headEnd/>
            <a:tailEnd/>
          </a:ln>
        </p:spPr>
      </p:pic>
      <p:pic>
        <p:nvPicPr>
          <p:cNvPr id="17412" name="Picture 3"/>
          <p:cNvPicPr>
            <a:picLocks noChangeAspect="1" noChangeArrowheads="1"/>
          </p:cNvPicPr>
          <p:nvPr/>
        </p:nvPicPr>
        <p:blipFill>
          <a:blip r:embed="rId4"/>
          <a:srcRect/>
          <a:stretch>
            <a:fillRect/>
          </a:stretch>
        </p:blipFill>
        <p:spPr bwMode="auto">
          <a:xfrm>
            <a:off x="431688" y="1484314"/>
            <a:ext cx="1904504" cy="1400175"/>
          </a:xfrm>
          <a:prstGeom prst="rect">
            <a:avLst/>
          </a:prstGeom>
          <a:noFill/>
          <a:ln w="9525">
            <a:noFill/>
            <a:miter lim="800000"/>
            <a:headEnd/>
            <a:tailEnd/>
          </a:ln>
        </p:spPr>
      </p:pic>
      <p:pic>
        <p:nvPicPr>
          <p:cNvPr id="17413" name="Picture 5"/>
          <p:cNvPicPr>
            <a:picLocks noChangeAspect="1" noChangeArrowheads="1"/>
          </p:cNvPicPr>
          <p:nvPr/>
        </p:nvPicPr>
        <p:blipFill>
          <a:blip r:embed="rId5"/>
          <a:srcRect/>
          <a:stretch>
            <a:fillRect/>
          </a:stretch>
        </p:blipFill>
        <p:spPr bwMode="auto">
          <a:xfrm>
            <a:off x="2255779" y="4941888"/>
            <a:ext cx="7787305" cy="1681162"/>
          </a:xfrm>
          <a:prstGeom prst="rect">
            <a:avLst/>
          </a:prstGeom>
          <a:noFill/>
          <a:ln w="9525">
            <a:noFill/>
            <a:miter lim="800000"/>
            <a:headEnd/>
            <a:tailEnd/>
          </a:ln>
        </p:spPr>
      </p:pic>
      <p:pic>
        <p:nvPicPr>
          <p:cNvPr id="17414" name="Picture 2" descr="P9191076"/>
          <p:cNvPicPr>
            <a:picLocks noChangeAspect="1" noChangeArrowheads="1"/>
          </p:cNvPicPr>
          <p:nvPr/>
        </p:nvPicPr>
        <p:blipFill>
          <a:blip r:embed="rId6"/>
          <a:srcRect/>
          <a:stretch>
            <a:fillRect/>
          </a:stretch>
        </p:blipFill>
        <p:spPr bwMode="auto">
          <a:xfrm>
            <a:off x="8206296" y="3357564"/>
            <a:ext cx="3648183" cy="2035175"/>
          </a:xfrm>
          <a:prstGeom prst="rect">
            <a:avLst/>
          </a:prstGeom>
          <a:noFill/>
          <a:ln w="9525">
            <a:noFill/>
            <a:miter lim="800000"/>
            <a:headEnd/>
            <a:tailEnd/>
          </a:ln>
        </p:spPr>
      </p:pic>
    </p:spTree>
    <p:extLst>
      <p:ext uri="{BB962C8B-B14F-4D97-AF65-F5344CB8AC3E}">
        <p14:creationId xmlns:p14="http://schemas.microsoft.com/office/powerpoint/2010/main" val="366002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93812" y="764704"/>
            <a:ext cx="10969943" cy="5606083"/>
          </a:xfrm>
          <a:prstGeom prst="rect">
            <a:avLst/>
          </a:prstGeom>
        </p:spPr>
        <p:txBody>
          <a:bodyPr>
            <a:normAutofit lnSpcReduction="10000"/>
          </a:bodyPr>
          <a:lstStyle/>
          <a:p>
            <a:pPr>
              <a:buNone/>
            </a:pPr>
            <a:r>
              <a:rPr lang="en-US" dirty="0" smtClean="0"/>
              <a:t>	</a:t>
            </a:r>
            <a:r>
              <a:rPr lang="lt-LT" sz="3600" dirty="0" smtClean="0">
                <a:latin typeface="+mj-lt"/>
                <a:cs typeface="Times New Roman" pitchFamily="18" charset="0"/>
              </a:rPr>
              <a:t>Lietuvoje </a:t>
            </a:r>
            <a:r>
              <a:rPr lang="lt-LT" sz="3600" dirty="0">
                <a:latin typeface="+mj-lt"/>
                <a:cs typeface="Times New Roman" pitchFamily="18" charset="0"/>
              </a:rPr>
              <a:t>vyrauja nuomonė, kad apie savižudybes geriau nekalbėti, o žmonių paliestų savižudybės geriau vengti. Taip yra ne todėl, kad būtume beširdžiai, tai yra todėl, kad savižudybė mums patiems kelia didelę baimę ir mes nežinome, kaip turėtume elgtis susidūrę su šiuo reiškiniu. Šiuo straipsniu tiesiog norėtume priminti, kad savižudybių problema egzistuoja visai šalia. O sutikę krizės ištiktą žmogų visi turėtume neišsigąsti ir elgtis kuo žemiškiau ir žmoniškiau</a:t>
            </a:r>
            <a:r>
              <a:rPr lang="lt-LT" dirty="0">
                <a:latin typeface="+mj-lt"/>
                <a:cs typeface="Times New Roman" pitchFamily="18" charset="0"/>
              </a:rPr>
              <a:t>.</a:t>
            </a:r>
            <a:endParaRPr lang="en-US" dirty="0">
              <a:latin typeface="+mj-lt"/>
              <a:cs typeface="Times New Roman" pitchFamily="18" charset="0"/>
            </a:endParaRPr>
          </a:p>
          <a:p>
            <a:endParaRPr lang="en-US" dirty="0"/>
          </a:p>
        </p:txBody>
      </p:sp>
    </p:spTree>
    <p:extLst>
      <p:ext uri="{BB962C8B-B14F-4D97-AF65-F5344CB8AC3E}">
        <p14:creationId xmlns:p14="http://schemas.microsoft.com/office/powerpoint/2010/main" val="247916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a:bodyPr>
          <a:lstStyle/>
          <a:p>
            <a:r>
              <a:rPr lang="lt-LT" dirty="0" smtClean="0"/>
              <a:t>Atlikto tyrimo „Gyvenimui – Taip“</a:t>
            </a:r>
            <a:br>
              <a:rPr lang="lt-LT" dirty="0" smtClean="0"/>
            </a:br>
            <a:r>
              <a:rPr lang="lt-LT" dirty="0" smtClean="0"/>
              <a:t>tikslai:</a:t>
            </a:r>
            <a:endParaRPr lang="lt-LT" dirty="0"/>
          </a:p>
        </p:txBody>
      </p:sp>
      <p:sp>
        <p:nvSpPr>
          <p:cNvPr id="3" name="Turinio vietos rezervavimo ženklas 2"/>
          <p:cNvSpPr>
            <a:spLocks noGrp="1"/>
          </p:cNvSpPr>
          <p:nvPr>
            <p:ph idx="1"/>
          </p:nvPr>
        </p:nvSpPr>
        <p:spPr/>
        <p:txBody>
          <a:bodyPr/>
          <a:lstStyle/>
          <a:p>
            <a:r>
              <a:rPr lang="lt-LT" dirty="0" smtClean="0"/>
              <a:t>Apibendrinti pagrindines jaunuolių savižudybių priežastis;</a:t>
            </a:r>
          </a:p>
          <a:p>
            <a:r>
              <a:rPr lang="lt-LT" dirty="0" smtClean="0"/>
              <a:t>Ištirti apklaustųjų nuomonę apie savižudybes ir savižudžius;</a:t>
            </a:r>
          </a:p>
          <a:p>
            <a:r>
              <a:rPr lang="lt-LT" dirty="0" smtClean="0"/>
              <a:t>Ištirti ir apibendrinti statistinius apklausos </a:t>
            </a:r>
            <a:r>
              <a:rPr lang="lt-LT" dirty="0" smtClean="0"/>
              <a:t>duomenis;</a:t>
            </a:r>
            <a:endParaRPr lang="lt-LT" dirty="0" smtClean="0"/>
          </a:p>
          <a:p>
            <a:r>
              <a:rPr lang="lt-LT" dirty="0" smtClean="0"/>
              <a:t>Apžvelgti labiausiai įtakojusius veiksnius savižudybei.</a:t>
            </a:r>
            <a:endParaRPr lang="lt-LT" dirty="0"/>
          </a:p>
        </p:txBody>
      </p:sp>
    </p:spTree>
    <p:extLst>
      <p:ext uri="{BB962C8B-B14F-4D97-AF65-F5344CB8AC3E}">
        <p14:creationId xmlns:p14="http://schemas.microsoft.com/office/powerpoint/2010/main" val="34772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Tyrime dalyvavo</a:t>
            </a:r>
            <a:endParaRPr lang="lt-LT" dirty="0"/>
          </a:p>
        </p:txBody>
      </p:sp>
      <p:sp>
        <p:nvSpPr>
          <p:cNvPr id="3" name="Turinio vietos rezervavimo ženklas 2"/>
          <p:cNvSpPr>
            <a:spLocks noGrp="1"/>
          </p:cNvSpPr>
          <p:nvPr>
            <p:ph idx="1"/>
          </p:nvPr>
        </p:nvSpPr>
        <p:spPr/>
        <p:txBody>
          <a:bodyPr/>
          <a:lstStyle/>
          <a:p>
            <a:r>
              <a:rPr lang="lt-LT" dirty="0" smtClean="0"/>
              <a:t>Šeduvos gimnazijos bendruomenė;</a:t>
            </a:r>
          </a:p>
          <a:p>
            <a:r>
              <a:rPr lang="lt-LT" dirty="0" smtClean="0"/>
              <a:t>Tyrimo vieta : Šeduvos gimnazija.</a:t>
            </a:r>
          </a:p>
          <a:p>
            <a:r>
              <a:rPr lang="lt-LT" dirty="0" smtClean="0"/>
              <a:t>Tyrimo metodas – anketavimas.</a:t>
            </a:r>
            <a:endParaRPr lang="lt-LT" dirty="0"/>
          </a:p>
        </p:txBody>
      </p:sp>
    </p:spTree>
    <p:extLst>
      <p:ext uri="{BB962C8B-B14F-4D97-AF65-F5344CB8AC3E}">
        <p14:creationId xmlns:p14="http://schemas.microsoft.com/office/powerpoint/2010/main" val="427443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Apklaustieji</a:t>
            </a:r>
            <a:endParaRPr lang="lt-LT" dirty="0"/>
          </a:p>
        </p:txBody>
      </p:sp>
      <p:pic>
        <p:nvPicPr>
          <p:cNvPr id="1027" name="Picture 3" descr="C:\Users\Engrita\Desktop\Naujas aplankas (17)\IMG_6041.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2334" r="12307"/>
          <a:stretch/>
        </p:blipFill>
        <p:spPr bwMode="auto">
          <a:xfrm>
            <a:off x="143302" y="1700808"/>
            <a:ext cx="5786713" cy="3240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ngrita\Desktop\Naujas aplankas (17)\IMG_6042.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17713" r="3210"/>
          <a:stretch/>
        </p:blipFill>
        <p:spPr bwMode="auto">
          <a:xfrm>
            <a:off x="6035946" y="1700809"/>
            <a:ext cx="6180597" cy="3298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20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Tyrimo rezultatai</a:t>
            </a:r>
            <a:endParaRPr lang="lt-LT" dirty="0"/>
          </a:p>
        </p:txBody>
      </p:sp>
      <p:sp>
        <p:nvSpPr>
          <p:cNvPr id="3" name="Turinio vietos rezervavimo ženklas 2"/>
          <p:cNvSpPr>
            <a:spLocks noGrp="1"/>
          </p:cNvSpPr>
          <p:nvPr>
            <p:ph idx="1"/>
          </p:nvPr>
        </p:nvSpPr>
        <p:spPr/>
        <p:txBody>
          <a:bodyPr/>
          <a:lstStyle/>
          <a:p>
            <a:r>
              <a:rPr lang="lt-LT" dirty="0" smtClean="0"/>
              <a:t>Išskirtas problemos aktualumas;</a:t>
            </a:r>
          </a:p>
          <a:p>
            <a:r>
              <a:rPr lang="lt-LT" dirty="0" smtClean="0"/>
              <a:t>Nustatytos savižudybių priežastys – tai patirtas psichologinis smurtas, nelaiminga meilė ir psichotropinės medžiagos, asmeninės psichologinės savybės;</a:t>
            </a:r>
          </a:p>
          <a:p>
            <a:r>
              <a:rPr lang="lt-LT" dirty="0" smtClean="0"/>
              <a:t>Išsiaiškintas apklaustųjų požiūris į savižudybes: užjaučia ar smerkia.</a:t>
            </a:r>
          </a:p>
          <a:p>
            <a:endParaRPr lang="lt-LT" dirty="0"/>
          </a:p>
        </p:txBody>
      </p:sp>
    </p:spTree>
    <p:extLst>
      <p:ext uri="{BB962C8B-B14F-4D97-AF65-F5344CB8AC3E}">
        <p14:creationId xmlns:p14="http://schemas.microsoft.com/office/powerpoint/2010/main" val="388677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Tyrimo rezultatai</a:t>
            </a:r>
            <a:endParaRPr lang="lt-LT" dirty="0"/>
          </a:p>
        </p:txBody>
      </p:sp>
      <p:pic>
        <p:nvPicPr>
          <p:cNvPr id="2050" name="Picture 2" descr="C:\Users\Engrita\Desktop\Naujas aplankas (17)\IMG_6043.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t="4303" r="15010" b="9788"/>
          <a:stretch/>
        </p:blipFill>
        <p:spPr bwMode="auto">
          <a:xfrm>
            <a:off x="70474" y="2636913"/>
            <a:ext cx="5973779" cy="25481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Engrita\Desktop\Naujas aplankas (17)\IMG_6045.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3520" t="3102" r="11997"/>
          <a:stretch/>
        </p:blipFill>
        <p:spPr bwMode="auto">
          <a:xfrm>
            <a:off x="6382369" y="2636912"/>
            <a:ext cx="5424871" cy="262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99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Tyrimo rezultatai</a:t>
            </a:r>
            <a:endParaRPr lang="lt-LT" dirty="0"/>
          </a:p>
        </p:txBody>
      </p:sp>
      <p:pic>
        <p:nvPicPr>
          <p:cNvPr id="3074" name="Picture 2" descr="C:\Users\Engrita\Desktop\Naujas aplankas (17)\IMG_6046.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3210" r="7913"/>
          <a:stretch/>
        </p:blipFill>
        <p:spPr bwMode="auto">
          <a:xfrm>
            <a:off x="3718148" y="1412776"/>
            <a:ext cx="5278312" cy="250614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ngrita\Desktop\Naujas aplankas (17)\IMG_6047.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t="11886" b="9183"/>
          <a:stretch/>
        </p:blipFill>
        <p:spPr bwMode="auto">
          <a:xfrm>
            <a:off x="2782044" y="4077072"/>
            <a:ext cx="7134383" cy="2376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97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smtClean="0"/>
              <a:t>Tyrimo rezultatai</a:t>
            </a:r>
            <a:endParaRPr lang="lt-LT" dirty="0"/>
          </a:p>
        </p:txBody>
      </p:sp>
      <p:pic>
        <p:nvPicPr>
          <p:cNvPr id="4098" name="Picture 2" descr="C:\Users\Engrita\Desktop\Naujas aplankas (17)\IMG_6048.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7941" r="17713"/>
          <a:stretch/>
        </p:blipFill>
        <p:spPr bwMode="auto">
          <a:xfrm>
            <a:off x="239287" y="2348880"/>
            <a:ext cx="570886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ngrita\Desktop\Naujas aplankas (17)\IMG_6049.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8039" t="9710" r="19432"/>
          <a:stretch/>
        </p:blipFill>
        <p:spPr bwMode="auto">
          <a:xfrm>
            <a:off x="5998428" y="2420888"/>
            <a:ext cx="603137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59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normAutofit fontScale="90000"/>
          </a:bodyPr>
          <a:lstStyle/>
          <a:p>
            <a:r>
              <a:rPr lang="lt-LT" dirty="0" smtClean="0"/>
              <a:t>Tyrimo rezultatai: savižudybės priklauso nuo psichotropinių medžiagų</a:t>
            </a:r>
            <a:endParaRPr lang="lt-LT" dirty="0"/>
          </a:p>
        </p:txBody>
      </p:sp>
      <p:pic>
        <p:nvPicPr>
          <p:cNvPr id="5122" name="Picture 2" descr="C:\Users\Engrita\Desktop\Naujas aplankas (17)\IMG_6050.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5239" t="13315" r="5547"/>
          <a:stretch/>
        </p:blipFill>
        <p:spPr bwMode="auto">
          <a:xfrm>
            <a:off x="239287" y="2276872"/>
            <a:ext cx="632232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Engrita\Desktop\Naujas aplankas (17)\IMG_6051.JPG"/>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l="4545" t="6046" r="12662"/>
          <a:stretch/>
        </p:blipFill>
        <p:spPr bwMode="auto">
          <a:xfrm>
            <a:off x="6642610" y="2276873"/>
            <a:ext cx="5514497" cy="264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7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0" y="274638"/>
            <a:ext cx="11949538" cy="1143000"/>
          </a:xfrm>
        </p:spPr>
        <p:txBody>
          <a:bodyPr>
            <a:noAutofit/>
          </a:bodyPr>
          <a:lstStyle/>
          <a:p>
            <a:r>
              <a:rPr lang="lt-LT" sz="3600" dirty="0" smtClean="0"/>
              <a:t>Tyrimo rezultatai: didžioji dalis savižudžius užjaučia, o mažuma toleruoja ir bando padėti</a:t>
            </a:r>
            <a:endParaRPr lang="lt-LT" sz="3600" dirty="0"/>
          </a:p>
        </p:txBody>
      </p:sp>
      <p:pic>
        <p:nvPicPr>
          <p:cNvPr id="6146" name="Picture 2" descr="C:\Users\Engrita\Desktop\Naujas aplankas (17)\IMG_6052.JPG"/>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3548"/>
          <a:stretch/>
        </p:blipFill>
        <p:spPr bwMode="auto">
          <a:xfrm>
            <a:off x="431259" y="1556792"/>
            <a:ext cx="60896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Engrita\Desktop\Naujas aplankas (17)\IMG_6053.JPG"/>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34638" b="15794"/>
          <a:stretch/>
        </p:blipFill>
        <p:spPr bwMode="auto">
          <a:xfrm>
            <a:off x="6382370" y="3429000"/>
            <a:ext cx="5695536"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7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2411" y="4357694"/>
            <a:ext cx="8532178" cy="1752600"/>
          </a:xfrm>
        </p:spPr>
        <p:txBody>
          <a:bodyPr/>
          <a:lstStyle/>
          <a:p>
            <a:pPr algn="r"/>
            <a:r>
              <a:rPr lang="lt-LT" dirty="0" smtClean="0">
                <a:latin typeface="+mj-lt"/>
                <a:cs typeface="Times New Roman" pitchFamily="18" charset="0"/>
              </a:rPr>
              <a:t>Parengė Ia klasės mokinės: </a:t>
            </a:r>
          </a:p>
          <a:p>
            <a:pPr algn="r"/>
            <a:r>
              <a:rPr lang="en-US" dirty="0" err="1" smtClean="0">
                <a:latin typeface="+mj-lt"/>
                <a:cs typeface="Times New Roman" pitchFamily="18" charset="0"/>
              </a:rPr>
              <a:t>Migl</a:t>
            </a:r>
            <a:r>
              <a:rPr lang="lt-LT" dirty="0" smtClean="0">
                <a:latin typeface="+mj-lt"/>
                <a:cs typeface="Times New Roman" pitchFamily="18" charset="0"/>
              </a:rPr>
              <a:t>ė Kondrotaitė</a:t>
            </a:r>
          </a:p>
          <a:p>
            <a:pPr algn="r"/>
            <a:r>
              <a:rPr lang="lt-LT" dirty="0" smtClean="0">
                <a:latin typeface="+mj-lt"/>
                <a:cs typeface="Times New Roman" pitchFamily="18" charset="0"/>
              </a:rPr>
              <a:t>Ivija Čerkauskaitė</a:t>
            </a:r>
            <a:endParaRPr lang="en-US" dirty="0">
              <a:latin typeface="+mj-lt"/>
              <a:cs typeface="Times New Roman" pitchFamily="18" charset="0"/>
            </a:endParaRPr>
          </a:p>
        </p:txBody>
      </p:sp>
      <p:sp>
        <p:nvSpPr>
          <p:cNvPr id="2" name="Title 1"/>
          <p:cNvSpPr>
            <a:spLocks noGrp="1"/>
          </p:cNvSpPr>
          <p:nvPr>
            <p:ph type="ctrTitle"/>
          </p:nvPr>
        </p:nvSpPr>
        <p:spPr>
          <a:xfrm>
            <a:off x="2061964" y="2276872"/>
            <a:ext cx="10360501" cy="1470025"/>
          </a:xfrm>
        </p:spPr>
        <p:txBody>
          <a:bodyPr>
            <a:normAutofit fontScale="90000"/>
          </a:bodyPr>
          <a:lstStyle/>
          <a:p>
            <a:pPr marL="182880" indent="0">
              <a:buNone/>
            </a:pPr>
            <a:r>
              <a:rPr lang="lt-LT" dirty="0" smtClean="0">
                <a:latin typeface="Times New Roman" pitchFamily="18" charset="0"/>
                <a:cs typeface="Times New Roman" pitchFamily="18" charset="0"/>
              </a:rPr>
              <a:t>   </a:t>
            </a:r>
            <a:r>
              <a:rPr lang="lt-LT" b="1" dirty="0" smtClean="0">
                <a:cs typeface="Times New Roman" pitchFamily="18" charset="0"/>
              </a:rPr>
              <a:t>Neslėpk jausmų – rasi pagalbą!</a:t>
            </a:r>
            <a:endParaRPr lang="en-US" b="1" dirty="0">
              <a:cs typeface="Times New Roman" pitchFamily="18" charset="0"/>
            </a:endParaRPr>
          </a:p>
        </p:txBody>
      </p:sp>
    </p:spTree>
    <p:extLst>
      <p:ext uri="{BB962C8B-B14F-4D97-AF65-F5344CB8AC3E}">
        <p14:creationId xmlns:p14="http://schemas.microsoft.com/office/powerpoint/2010/main" val="44873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764704"/>
            <a:ext cx="10969943" cy="1143000"/>
          </a:xfrm>
        </p:spPr>
        <p:txBody>
          <a:bodyPr>
            <a:noAutofit/>
          </a:bodyPr>
          <a:lstStyle/>
          <a:p>
            <a:r>
              <a:rPr lang="lt-LT" sz="4800" b="1" dirty="0">
                <a:cs typeface="Times New Roman" pitchFamily="18" charset="0"/>
              </a:rPr>
              <a:t>KAIP GALIME PADĖTI</a:t>
            </a:r>
            <a:r>
              <a:rPr lang="en-US" sz="4800" dirty="0">
                <a:latin typeface="Times New Roman" pitchFamily="18" charset="0"/>
                <a:cs typeface="Times New Roman" pitchFamily="18" charset="0"/>
              </a:rPr>
              <a:t/>
            </a:r>
            <a:br>
              <a:rPr lang="en-US" sz="4800" dirty="0">
                <a:latin typeface="Times New Roman" pitchFamily="18" charset="0"/>
                <a:cs typeface="Times New Roman" pitchFamily="18" charset="0"/>
              </a:rPr>
            </a:br>
            <a:endParaRPr lang="en-US" sz="4800" dirty="0">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33368" y="1844824"/>
            <a:ext cx="6480720" cy="4104456"/>
          </a:xfrm>
          <a:prstGeom prst="rect">
            <a:avLst/>
          </a:prstGeom>
        </p:spPr>
        <p:txBody>
          <a:bodyPr>
            <a:normAutofit lnSpcReduction="10000"/>
          </a:bodyPr>
          <a:lstStyle/>
          <a:p>
            <a:pPr>
              <a:buNone/>
            </a:pPr>
            <a:r>
              <a:rPr lang="en-US" dirty="0" smtClean="0"/>
              <a:t>	</a:t>
            </a:r>
            <a:r>
              <a:rPr lang="lt-LT" sz="2800" dirty="0" smtClean="0">
                <a:latin typeface="+mj-lt"/>
                <a:cs typeface="Times New Roman" pitchFamily="18" charset="0"/>
              </a:rPr>
              <a:t>Žmogaus </a:t>
            </a:r>
            <a:r>
              <a:rPr lang="lt-LT" sz="2800" dirty="0">
                <a:latin typeface="+mj-lt"/>
                <a:cs typeface="Times New Roman" pitchFamily="18" charset="0"/>
              </a:rPr>
              <a:t>problemos greitai neišsisprendžia, tačiau impulsas nusižudyti gali praeiti. Svarbu, kad kažkas išklausytų žmogų, kai šis impulsas yra labai stiprus, kai savižudybės rizika didelė</a:t>
            </a:r>
            <a:r>
              <a:rPr lang="lt-LT" sz="2800" dirty="0" smtClean="0">
                <a:latin typeface="+mj-lt"/>
                <a:cs typeface="Times New Roman" pitchFamily="18" charset="0"/>
              </a:rPr>
              <a:t>.</a:t>
            </a:r>
            <a:endParaRPr lang="en-US" sz="2800" dirty="0" smtClean="0">
              <a:latin typeface="+mj-lt"/>
              <a:cs typeface="Times New Roman" pitchFamily="18" charset="0"/>
            </a:endParaRPr>
          </a:p>
          <a:p>
            <a:pPr>
              <a:buNone/>
            </a:pPr>
            <a:r>
              <a:rPr lang="en-US" sz="2800" dirty="0" smtClean="0">
                <a:latin typeface="+mj-lt"/>
                <a:cs typeface="Times New Roman" pitchFamily="18" charset="0"/>
              </a:rPr>
              <a:t>	</a:t>
            </a:r>
            <a:r>
              <a:rPr lang="lt-LT" sz="2800" dirty="0" smtClean="0">
                <a:latin typeface="+mj-lt"/>
                <a:cs typeface="Times New Roman" pitchFamily="18" charset="0"/>
              </a:rPr>
              <a:t>Jei </a:t>
            </a:r>
            <a:r>
              <a:rPr lang="lt-LT" sz="2800" dirty="0">
                <a:latin typeface="+mj-lt"/>
                <a:cs typeface="Times New Roman" pitchFamily="18" charset="0"/>
              </a:rPr>
              <a:t>atsitiko taip, kad esate šalia žmogaus, kuris mėgina žudytis, bandykite vadovautis šiais principais. </a:t>
            </a:r>
            <a:endParaRPr lang="en-US" sz="2800" dirty="0">
              <a:latin typeface="+mj-lt"/>
              <a:cs typeface="Times New Roman" pitchFamily="18" charset="0"/>
            </a:endParaRPr>
          </a:p>
        </p:txBody>
      </p:sp>
      <p:pic>
        <p:nvPicPr>
          <p:cNvPr id="12290" name="Picture 2" descr="C:\Users\Engrita\Desktop\humanchainatsunri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2444" y="1844824"/>
            <a:ext cx="5245331" cy="348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53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sz="3200" b="1" dirty="0" smtClean="0">
                <a:cs typeface="Times New Roman" pitchFamily="18" charset="0"/>
              </a:rPr>
              <a:t>PATARIMAI KAIP PADĖTI SAU, JEI KAMUOJA MINTYS APIE SAVIŽUDYBĘ</a:t>
            </a:r>
            <a:r>
              <a:rPr lang="en-US" sz="3200" b="1" dirty="0"/>
              <a:t/>
            </a:r>
            <a:br>
              <a:rPr lang="en-US" sz="3200" b="1" dirty="0"/>
            </a:br>
            <a:endParaRPr lang="en-US" sz="3200" b="1" dirty="0"/>
          </a:p>
        </p:txBody>
      </p:sp>
      <p:sp>
        <p:nvSpPr>
          <p:cNvPr id="3" name="Content Placeholder 2"/>
          <p:cNvSpPr>
            <a:spLocks noGrp="1"/>
          </p:cNvSpPr>
          <p:nvPr>
            <p:ph sz="quarter" idx="4294967295"/>
          </p:nvPr>
        </p:nvSpPr>
        <p:spPr>
          <a:xfrm>
            <a:off x="380861" y="1214422"/>
            <a:ext cx="10969943" cy="5357850"/>
          </a:xfrm>
          <a:prstGeom prst="rect">
            <a:avLst/>
          </a:prstGeom>
        </p:spPr>
        <p:txBody>
          <a:bodyPr>
            <a:noAutofit/>
          </a:bodyPr>
          <a:lstStyle/>
          <a:p>
            <a:pPr lvl="0"/>
            <a:r>
              <a:rPr lang="lt-LT" sz="1800" b="1" dirty="0">
                <a:latin typeface="+mj-lt"/>
                <a:cs typeface="Times New Roman" pitchFamily="18" charset="0"/>
              </a:rPr>
              <a:t>Pažadėti sau nesiimti jokių impulsyvių veiksmų. </a:t>
            </a:r>
            <a:r>
              <a:rPr lang="lt-LT" sz="1800" dirty="0">
                <a:latin typeface="+mj-lt"/>
                <a:cs typeface="Times New Roman" pitchFamily="18" charset="0"/>
              </a:rPr>
              <a:t>Net jei šiuo metu tenka išgyventi didžiulį skausmą, mintys su veiksmais turi nesutapti. </a:t>
            </a:r>
            <a:endParaRPr lang="en-US" sz="1800" dirty="0" smtClean="0">
              <a:latin typeface="+mj-lt"/>
              <a:cs typeface="Times New Roman" pitchFamily="18" charset="0"/>
            </a:endParaRPr>
          </a:p>
          <a:p>
            <a:pPr lvl="0"/>
            <a:r>
              <a:rPr lang="lt-LT" sz="1800" b="1" dirty="0" smtClean="0">
                <a:latin typeface="+mj-lt"/>
                <a:cs typeface="Times New Roman" pitchFamily="18" charset="0"/>
              </a:rPr>
              <a:t>Vengti </a:t>
            </a:r>
            <a:r>
              <a:rPr lang="lt-LT" sz="1800" b="1" dirty="0">
                <a:latin typeface="+mj-lt"/>
                <a:cs typeface="Times New Roman" pitchFamily="18" charset="0"/>
              </a:rPr>
              <a:t>narkotinių medžiagų ir alkoholio. </a:t>
            </a:r>
            <a:r>
              <a:rPr lang="lt-LT" sz="1800" dirty="0">
                <a:latin typeface="+mj-lt"/>
                <a:cs typeface="Times New Roman" pitchFamily="18" charset="0"/>
              </a:rPr>
              <a:t>Mintys apie savižudybę itin sustiprėja, vartojant alkoholį ir nervų sistemą veikiančius vaikus. Ypač svarbu vengti svaiginančių medžiagų, kai užpuola beviltiškumo jausmas ir kyla niūrios mintys apie savižudybę</a:t>
            </a:r>
            <a:r>
              <a:rPr lang="lt-LT" sz="1800" dirty="0" smtClean="0">
                <a:latin typeface="+mj-lt"/>
                <a:cs typeface="Times New Roman" pitchFamily="18" charset="0"/>
              </a:rPr>
              <a:t>.</a:t>
            </a:r>
            <a:r>
              <a:rPr lang="lt-LT" sz="1800" dirty="0">
                <a:latin typeface="+mj-lt"/>
                <a:cs typeface="Times New Roman" pitchFamily="18" charset="0"/>
              </a:rPr>
              <a:t> </a:t>
            </a:r>
            <a:endParaRPr lang="en-US" sz="1800" dirty="0">
              <a:latin typeface="+mj-lt"/>
              <a:cs typeface="Times New Roman" pitchFamily="18" charset="0"/>
            </a:endParaRPr>
          </a:p>
          <a:p>
            <a:pPr lvl="0"/>
            <a:r>
              <a:rPr lang="lt-LT" sz="1800" b="1" dirty="0">
                <a:latin typeface="+mj-lt"/>
                <a:cs typeface="Times New Roman" pitchFamily="18" charset="0"/>
              </a:rPr>
              <a:t>Pasirūpinti, kad namai būtų saugi vieta. </a:t>
            </a:r>
            <a:r>
              <a:rPr lang="lt-LT" sz="1800" dirty="0">
                <a:latin typeface="+mj-lt"/>
                <a:cs typeface="Times New Roman" pitchFamily="18" charset="0"/>
              </a:rPr>
              <a:t>Namuose nelaikyti vaistų, aštrių peilių, skustuvų, šaunamųjų ginklų ir kitų daiktų, su kuriais galima susižeisti.  </a:t>
            </a:r>
            <a:endParaRPr lang="en-US" sz="1800" dirty="0">
              <a:latin typeface="+mj-lt"/>
              <a:cs typeface="Times New Roman" pitchFamily="18" charset="0"/>
            </a:endParaRPr>
          </a:p>
          <a:p>
            <a:pPr lvl="0"/>
            <a:r>
              <a:rPr lang="lt-LT" sz="1800" b="1" dirty="0">
                <a:latin typeface="+mj-lt"/>
                <a:cs typeface="Times New Roman" pitchFamily="18" charset="0"/>
              </a:rPr>
              <a:t>Neprarasti vilties </a:t>
            </a:r>
            <a:r>
              <a:rPr lang="lt-LT" sz="1800" dirty="0">
                <a:latin typeface="+mj-lt"/>
                <a:cs typeface="Times New Roman" pitchFamily="18" charset="0"/>
              </a:rPr>
              <a:t>– žmonėms pavyksta išsikapstyti net iš giliausios duobės. Pasaulyje yra daugybė žmonių, kurie jautėsi panašiai, tačiau jie sugebėjo gyventi toliau. Viskas gyvenime </a:t>
            </a:r>
            <a:r>
              <a:rPr lang="lt-LT" sz="1800" dirty="0" smtClean="0">
                <a:latin typeface="+mj-lt"/>
                <a:cs typeface="Times New Roman" pitchFamily="18" charset="0"/>
              </a:rPr>
              <a:t>praeina</a:t>
            </a:r>
            <a:endParaRPr lang="en-US" sz="1800" dirty="0" smtClean="0">
              <a:latin typeface="+mj-lt"/>
              <a:cs typeface="Times New Roman" pitchFamily="18" charset="0"/>
            </a:endParaRPr>
          </a:p>
          <a:p>
            <a:pPr lvl="0"/>
            <a:r>
              <a:rPr lang="lt-LT" sz="1800" b="1" dirty="0" smtClean="0">
                <a:latin typeface="+mj-lt"/>
                <a:cs typeface="Times New Roman" pitchFamily="18" charset="0"/>
              </a:rPr>
              <a:t>Svarbiausia </a:t>
            </a:r>
            <a:r>
              <a:rPr lang="lt-LT" sz="1800" b="1" dirty="0">
                <a:latin typeface="+mj-lt"/>
                <a:cs typeface="Times New Roman" pitchFamily="18" charset="0"/>
              </a:rPr>
              <a:t>prisiminti, kad nors atrodo, kad blogi dalykai niekada nesibaigs, tačiau depresija nėra nuolatinis ir ilgalaikis reiškinys. </a:t>
            </a:r>
            <a:r>
              <a:rPr lang="lt-LT" sz="1800" dirty="0">
                <a:latin typeface="+mj-lt"/>
                <a:cs typeface="Times New Roman" pitchFamily="18" charset="0"/>
              </a:rPr>
              <a:t>Viską galima įveikti</a:t>
            </a:r>
            <a:r>
              <a:rPr lang="lt-LT" sz="1800" dirty="0" smtClean="0">
                <a:latin typeface="+mj-lt"/>
                <a:cs typeface="Times New Roman" pitchFamily="18" charset="0"/>
              </a:rPr>
              <a:t>.</a:t>
            </a:r>
            <a:r>
              <a:rPr lang="lt-LT" sz="1800" dirty="0">
                <a:latin typeface="+mj-lt"/>
                <a:cs typeface="Times New Roman" pitchFamily="18" charset="0"/>
              </a:rPr>
              <a:t> </a:t>
            </a:r>
            <a:endParaRPr lang="en-US" sz="1800" dirty="0">
              <a:latin typeface="+mj-lt"/>
              <a:cs typeface="Times New Roman" pitchFamily="18" charset="0"/>
            </a:endParaRPr>
          </a:p>
          <a:p>
            <a:pPr lvl="0"/>
            <a:r>
              <a:rPr lang="lt-LT" sz="1800" b="1" dirty="0">
                <a:latin typeface="+mj-lt"/>
                <a:cs typeface="Times New Roman" pitchFamily="18" charset="0"/>
              </a:rPr>
              <a:t>Nelaikyti minčių apie savižudybę savyje. </a:t>
            </a:r>
            <a:r>
              <a:rPr lang="lt-LT" sz="1800" dirty="0">
                <a:latin typeface="+mj-lt"/>
                <a:cs typeface="Times New Roman" pitchFamily="18" charset="0"/>
              </a:rPr>
              <a:t>Pirmas žingsnis, padedantis suvaldyti mintis apie savižudybę – tai papasakojimas apie savo jausmus tiems, kuriais pasitikima. </a:t>
            </a:r>
            <a:r>
              <a:rPr lang="lt-LT" sz="1800" dirty="0" smtClean="0">
                <a:latin typeface="+mj-lt"/>
                <a:cs typeface="Times New Roman" pitchFamily="18" charset="0"/>
              </a:rPr>
              <a:t>Atvirai </a:t>
            </a:r>
            <a:r>
              <a:rPr lang="lt-LT" sz="1800" dirty="0">
                <a:latin typeface="+mj-lt"/>
                <a:cs typeface="Times New Roman" pitchFamily="18" charset="0"/>
              </a:rPr>
              <a:t>papasakoti, kokios problemos </a:t>
            </a:r>
            <a:r>
              <a:rPr lang="lt-LT" sz="1800" dirty="0" smtClean="0">
                <a:latin typeface="+mj-lt"/>
                <a:cs typeface="Times New Roman" pitchFamily="18" charset="0"/>
              </a:rPr>
              <a:t>slegiaVien </a:t>
            </a:r>
            <a:r>
              <a:rPr lang="lt-LT" sz="1800" dirty="0">
                <a:latin typeface="+mj-lt"/>
                <a:cs typeface="Times New Roman" pitchFamily="18" charset="0"/>
              </a:rPr>
              <a:t>papasakojimas apie savo savijautą, padės nusimesti sunkią naštą nuo pečių, susikaupti ir gyventi toliau</a:t>
            </a:r>
            <a:r>
              <a:rPr lang="lt-LT" sz="1800" dirty="0" smtClean="0">
                <a:latin typeface="+mj-lt"/>
                <a:cs typeface="Times New Roman" pitchFamily="18" charset="0"/>
              </a:rPr>
              <a:t>.</a:t>
            </a:r>
            <a:r>
              <a:rPr lang="lt-LT" sz="1800" dirty="0">
                <a:latin typeface="+mj-lt"/>
                <a:cs typeface="Times New Roman" pitchFamily="18" charset="0"/>
              </a:rPr>
              <a:t> </a:t>
            </a:r>
            <a:endParaRPr lang="en-US" sz="1800" dirty="0">
              <a:latin typeface="+mj-lt"/>
              <a:cs typeface="Times New Roman" pitchFamily="18" charset="0"/>
            </a:endParaRPr>
          </a:p>
        </p:txBody>
      </p:sp>
    </p:spTree>
    <p:extLst>
      <p:ext uri="{BB962C8B-B14F-4D97-AF65-F5344CB8AC3E}">
        <p14:creationId xmlns:p14="http://schemas.microsoft.com/office/powerpoint/2010/main" val="3307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0861" y="428604"/>
            <a:ext cx="10969943" cy="6072230"/>
          </a:xfrm>
          <a:prstGeom prst="rect">
            <a:avLst/>
          </a:prstGeom>
        </p:spPr>
        <p:txBody>
          <a:bodyPr>
            <a:normAutofit fontScale="85000" lnSpcReduction="20000"/>
          </a:bodyPr>
          <a:lstStyle/>
          <a:p>
            <a:r>
              <a:rPr lang="lt-LT" b="1" dirty="0">
                <a:latin typeface="+mj-lt"/>
                <a:cs typeface="Times New Roman" pitchFamily="18" charset="0"/>
              </a:rPr>
              <a:t>Būkite šalia:</a:t>
            </a:r>
            <a:r>
              <a:rPr lang="lt-LT" dirty="0">
                <a:latin typeface="+mj-lt"/>
                <a:cs typeface="Times New Roman" pitchFamily="18" charset="0"/>
              </a:rPr>
              <a:t> Likti vienam su savo problemomis gali būti labai sunku. Paprasčiausias buvimas šalia gali turėti lemiamą reikšmę. Jei tai yra įmanoma, atitolinkite savižudybės priemones</a:t>
            </a:r>
            <a:r>
              <a:rPr lang="lt-LT" dirty="0" smtClean="0">
                <a:latin typeface="+mj-lt"/>
                <a:cs typeface="Times New Roman" pitchFamily="18" charset="0"/>
              </a:rPr>
              <a:t>.</a:t>
            </a:r>
            <a:endParaRPr lang="en-US" b="1" dirty="0" smtClean="0">
              <a:latin typeface="+mj-lt"/>
              <a:cs typeface="Times New Roman" pitchFamily="18" charset="0"/>
            </a:endParaRPr>
          </a:p>
          <a:p>
            <a:r>
              <a:rPr lang="lt-LT" b="1" dirty="0" smtClean="0">
                <a:latin typeface="+mj-lt"/>
                <a:cs typeface="Times New Roman" pitchFamily="18" charset="0"/>
              </a:rPr>
              <a:t>Išklausykite </a:t>
            </a:r>
            <a:r>
              <a:rPr lang="lt-LT" b="1" dirty="0">
                <a:latin typeface="+mj-lt"/>
                <a:cs typeface="Times New Roman" pitchFamily="18" charset="0"/>
              </a:rPr>
              <a:t>ir pasistenkite suprasti: </a:t>
            </a:r>
            <a:r>
              <a:rPr lang="lt-LT" dirty="0">
                <a:latin typeface="+mj-lt"/>
                <a:cs typeface="Times New Roman" pitchFamily="18" charset="0"/>
              </a:rPr>
              <a:t>Nebūtina pasakyti ką nors protinga. Klausytis ir parodyti, kad mėginate suprasti, yra aukso vertas dalykas. Neteiskite jo už tai, ką sako.</a:t>
            </a:r>
            <a:endParaRPr lang="en-US" dirty="0">
              <a:latin typeface="+mj-lt"/>
              <a:cs typeface="Times New Roman" pitchFamily="18" charset="0"/>
            </a:endParaRPr>
          </a:p>
          <a:p>
            <a:r>
              <a:rPr lang="lt-LT" b="1">
                <a:latin typeface="+mj-lt"/>
                <a:cs typeface="Times New Roman" pitchFamily="18" charset="0"/>
              </a:rPr>
              <a:t>Klauskite </a:t>
            </a:r>
            <a:r>
              <a:rPr lang="lt-LT" b="1" smtClean="0">
                <a:latin typeface="+mj-lt"/>
                <a:cs typeface="Times New Roman" pitchFamily="18" charset="0"/>
              </a:rPr>
              <a:t>tiesiai</a:t>
            </a:r>
            <a:r>
              <a:rPr lang="lt-LT" b="1" dirty="0">
                <a:latin typeface="+mj-lt"/>
                <a:cs typeface="Times New Roman" pitchFamily="18" charset="0"/>
              </a:rPr>
              <a:t>:</a:t>
            </a:r>
            <a:r>
              <a:rPr lang="lt-LT" dirty="0">
                <a:latin typeface="+mj-lt"/>
                <a:cs typeface="Times New Roman" pitchFamily="18" charset="0"/>
              </a:rPr>
              <a:t> Galima užduoti paprastus ir tiesius klausimus, pavyzdžiui, ar turite planą baigti gyvenimą Nebijokite, kad įdiegsite žmogui tokią mintį, jeigu tiesiai paklausite apie savižudybę. Vadovaukitės sveika nuovoka. </a:t>
            </a:r>
            <a:endParaRPr lang="en-US" dirty="0">
              <a:latin typeface="+mj-lt"/>
              <a:cs typeface="Times New Roman" pitchFamily="18" charset="0"/>
            </a:endParaRPr>
          </a:p>
          <a:p>
            <a:r>
              <a:rPr lang="lt-LT" b="1" dirty="0">
                <a:latin typeface="+mj-lt"/>
                <a:cs typeface="Times New Roman" pitchFamily="18" charset="0"/>
              </a:rPr>
              <a:t>Kalbėkite apie jausmus:</a:t>
            </a:r>
            <a:r>
              <a:rPr lang="lt-LT" dirty="0">
                <a:latin typeface="+mj-lt"/>
                <a:cs typeface="Times New Roman" pitchFamily="18" charset="0"/>
              </a:rPr>
              <a:t> Jausmai gali būti sumišę, arba net visai išstumti. Reikėtų stengtis, kad žmogus įvardintų tuos jausmus ir tokiu būdu nuo jų išsilaisvintų</a:t>
            </a:r>
            <a:endParaRPr lang="en-US" dirty="0">
              <a:latin typeface="+mj-lt"/>
              <a:cs typeface="Times New Roman" pitchFamily="18" charset="0"/>
            </a:endParaRPr>
          </a:p>
          <a:p>
            <a:r>
              <a:rPr lang="lt-LT" b="1" dirty="0">
                <a:latin typeface="+mj-lt"/>
                <a:cs typeface="Times New Roman" pitchFamily="18" charset="0"/>
              </a:rPr>
              <a:t>Būkite realistai:</a:t>
            </a:r>
            <a:r>
              <a:rPr lang="lt-LT" dirty="0">
                <a:latin typeface="+mj-lt"/>
                <a:cs typeface="Times New Roman" pitchFamily="18" charset="0"/>
              </a:rPr>
              <a:t> Įvertinkite, ar jūsų artimajam gali grėsti pavojus. Žiūrėkite į tai rimtai. Neteisingai nežadėkite, kad viskas greit susitvarkys. Nesileiskite priverčiami pažadėti, kad niekam nesakysite.</a:t>
            </a:r>
            <a:endParaRPr lang="en-US" dirty="0">
              <a:latin typeface="+mj-lt"/>
              <a:cs typeface="Times New Roman" pitchFamily="18" charset="0"/>
            </a:endParaRPr>
          </a:p>
          <a:p>
            <a:r>
              <a:rPr lang="lt-LT" b="1" dirty="0">
                <a:latin typeface="+mj-lt"/>
                <a:cs typeface="Times New Roman" pitchFamily="18" charset="0"/>
              </a:rPr>
              <a:t>Parodykite rūpestį:</a:t>
            </a:r>
            <a:r>
              <a:rPr lang="lt-LT" dirty="0">
                <a:latin typeface="+mj-lt"/>
                <a:cs typeface="Times New Roman" pitchFamily="18" charset="0"/>
              </a:rPr>
              <a:t> Įtikinkite žmogų, kad tikrai juo rūpinatės. Nepalikite jo vieno, kol juo nepradėjo rūpintis kiti.</a:t>
            </a:r>
            <a:endParaRPr lang="en-US" dirty="0">
              <a:latin typeface="+mj-lt"/>
              <a:cs typeface="Times New Roman" pitchFamily="18" charset="0"/>
            </a:endParaRPr>
          </a:p>
          <a:p>
            <a:r>
              <a:rPr lang="lt-LT" b="1" dirty="0">
                <a:latin typeface="+mj-lt"/>
                <a:cs typeface="Times New Roman" pitchFamily="18" charset="0"/>
              </a:rPr>
              <a:t>Ieškokite pagalbos</a:t>
            </a:r>
            <a:r>
              <a:rPr lang="lt-LT" dirty="0">
                <a:latin typeface="+mj-lt"/>
                <a:cs typeface="Times New Roman" pitchFamily="18" charset="0"/>
              </a:rPr>
              <a:t>. Jeigu negalite susitvarkyti vieni, pasitelkite kitus. Dažnai gali prireikti profesionalios pagalbos. Jei savižudybės aktas jau pradėtas, nedelsdami iškvieskite greitąją pagalbą ir policiją.</a:t>
            </a:r>
            <a:endParaRPr lang="en-US" dirty="0">
              <a:latin typeface="+mj-lt"/>
              <a:cs typeface="Times New Roman" pitchFamily="18" charset="0"/>
            </a:endParaRPr>
          </a:p>
          <a:p>
            <a:endParaRPr lang="en-US" dirty="0"/>
          </a:p>
        </p:txBody>
      </p:sp>
    </p:spTree>
    <p:extLst>
      <p:ext uri="{BB962C8B-B14F-4D97-AF65-F5344CB8AC3E}">
        <p14:creationId xmlns:p14="http://schemas.microsoft.com/office/powerpoint/2010/main" val="76075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
            <a:ext cx="11999068" cy="6597352"/>
          </a:xfrm>
          <a:prstGeom prst="rect">
            <a:avLst/>
          </a:prstGeom>
        </p:spPr>
        <p:txBody>
          <a:bodyPr>
            <a:noAutofit/>
          </a:bodyPr>
          <a:lstStyle/>
          <a:p>
            <a:pPr lvl="0"/>
            <a:r>
              <a:rPr lang="lt-LT" sz="1800" b="1" dirty="0" smtClean="0">
                <a:latin typeface="+mj-lt"/>
                <a:cs typeface="Times New Roman" pitchFamily="18" charset="0"/>
              </a:rPr>
              <a:t>Vengti užsiimti veikla, kuri gali nepasisekti arba yra labai sunki </a:t>
            </a:r>
            <a:r>
              <a:rPr lang="lt-LT" sz="1800" dirty="0" smtClean="0">
                <a:latin typeface="+mj-lt"/>
                <a:cs typeface="Times New Roman" pitchFamily="18" charset="0"/>
              </a:rPr>
              <a:t>tol, kol nepagerės savijauta. Nusistatyti realius tikslus ir siekti jų lėtai, neskubant. Darbus atlikti nuosekliai. Žinoti savo dabartines ribas ir jų laikytis. </a:t>
            </a:r>
            <a:endParaRPr lang="en-US" sz="1800" dirty="0" smtClean="0">
              <a:latin typeface="+mj-lt"/>
              <a:cs typeface="Times New Roman" pitchFamily="18" charset="0"/>
            </a:endParaRPr>
          </a:p>
          <a:p>
            <a:pPr lvl="0"/>
            <a:r>
              <a:rPr lang="lt-LT" sz="1800" b="1" dirty="0" smtClean="0">
                <a:latin typeface="+mj-lt"/>
                <a:cs typeface="Times New Roman" pitchFamily="18" charset="0"/>
              </a:rPr>
              <a:t>Kiekvieną dieną susirašyti dienotvarkę ir jos griežtai laikytis</a:t>
            </a:r>
            <a:r>
              <a:rPr lang="lt-LT" sz="1800" dirty="0" smtClean="0">
                <a:latin typeface="+mj-lt"/>
                <a:cs typeface="Times New Roman" pitchFamily="18" charset="0"/>
              </a:rPr>
              <a:t>, nesvarbu, kas nutiktų. Nusistatyti prioritetus, ką reikia padaryti pirmiausiai </a:t>
            </a:r>
            <a:endParaRPr lang="en-US" sz="1800" dirty="0" smtClean="0">
              <a:latin typeface="+mj-lt"/>
              <a:cs typeface="Times New Roman" pitchFamily="18" charset="0"/>
            </a:endParaRPr>
          </a:p>
          <a:p>
            <a:pPr lvl="0"/>
            <a:r>
              <a:rPr lang="lt-LT" sz="1800" b="1" dirty="0" smtClean="0">
                <a:latin typeface="+mj-lt"/>
                <a:cs typeface="Times New Roman" pitchFamily="18" charset="0"/>
              </a:rPr>
              <a:t>Išbandyti kūno ir minčių atpalaidavimo technikas.</a:t>
            </a:r>
            <a:r>
              <a:rPr lang="lt-LT" sz="1800" dirty="0" smtClean="0">
                <a:latin typeface="+mj-lt"/>
                <a:cs typeface="Times New Roman" pitchFamily="18" charset="0"/>
              </a:rPr>
              <a:t> Pavyzdžiui, gilaus kvėpavimo pratimus, ugdyti sąmoningumą, medituoti, išmokti atpalaiduoti kūno raumenis. </a:t>
            </a:r>
            <a:endParaRPr lang="en-US" sz="1800" dirty="0" smtClean="0">
              <a:latin typeface="+mj-lt"/>
              <a:cs typeface="Times New Roman" pitchFamily="18" charset="0"/>
            </a:endParaRPr>
          </a:p>
          <a:p>
            <a:pPr lvl="0"/>
            <a:r>
              <a:rPr lang="lt-LT" sz="1800" b="1" dirty="0" smtClean="0">
                <a:latin typeface="+mj-lt"/>
                <a:cs typeface="Times New Roman" pitchFamily="18" charset="0"/>
              </a:rPr>
              <a:t>Rūpintis savo fizine sveikata. </a:t>
            </a:r>
            <a:r>
              <a:rPr lang="lt-LT" sz="1800" dirty="0" smtClean="0">
                <a:latin typeface="+mj-lt"/>
                <a:cs typeface="Times New Roman" pitchFamily="18" charset="0"/>
              </a:rPr>
              <a:t>Sveikai maitintis, reguliariai sportuoti, laikytis dienos režimo, būti aktyviems. Nepraleisti pagrindinių dienos valgymų. Miegoti tiek, kiek reikia (bent 7 – 8 valandas naktį). </a:t>
            </a:r>
            <a:endParaRPr lang="en-US" sz="1800" dirty="0" smtClean="0">
              <a:latin typeface="+mj-lt"/>
              <a:cs typeface="Times New Roman" pitchFamily="18" charset="0"/>
            </a:endParaRPr>
          </a:p>
          <a:p>
            <a:pPr lvl="0"/>
            <a:r>
              <a:rPr lang="lt-LT" sz="1800" b="1" dirty="0" smtClean="0">
                <a:latin typeface="+mj-lt"/>
                <a:cs typeface="Times New Roman" pitchFamily="18" charset="0"/>
              </a:rPr>
              <a:t>Sudaryti sąrašą dalykų, kurie padeda, kai, regis, pasaulis slysta iš po kojų. </a:t>
            </a:r>
            <a:r>
              <a:rPr lang="lt-LT" sz="1800" dirty="0" smtClean="0">
                <a:latin typeface="+mj-lt"/>
                <a:cs typeface="Times New Roman" pitchFamily="18" charset="0"/>
              </a:rPr>
              <a:t>Pavyzdžiui, klausytis muzikos, kuri kelia nuotaiką, pagulėti vonioje, pasėdėti ar pasivaikščioti lauke, daugiau laiko praleisti su brangiais žmonėmis</a:t>
            </a:r>
            <a:r>
              <a:rPr lang="en-US" sz="1800" dirty="0" smtClean="0">
                <a:latin typeface="+mj-lt"/>
                <a:cs typeface="Times New Roman" pitchFamily="18" charset="0"/>
              </a:rPr>
              <a:t>.</a:t>
            </a:r>
          </a:p>
          <a:p>
            <a:pPr lvl="0"/>
            <a:r>
              <a:rPr lang="lt-LT" sz="1800" b="1" dirty="0" smtClean="0">
                <a:latin typeface="+mj-lt"/>
                <a:cs typeface="Times New Roman" pitchFamily="18" charset="0"/>
              </a:rPr>
              <a:t>Rasti patikimą psichoterapeutą, prisijungti prie palaikymo grupės.</a:t>
            </a:r>
            <a:r>
              <a:rPr lang="lt-LT" sz="1800" dirty="0" smtClean="0">
                <a:latin typeface="+mj-lt"/>
                <a:cs typeface="Times New Roman" pitchFamily="18" charset="0"/>
              </a:rPr>
              <a:t> Pokalbis su terapeutu ar palaikymo grupe gali padėti suvaldyti sielvartą ir pagerinti psichinę būklę. </a:t>
            </a:r>
            <a:endParaRPr lang="en-US" sz="1800" dirty="0" smtClean="0">
              <a:latin typeface="+mj-lt"/>
              <a:cs typeface="Times New Roman" pitchFamily="18" charset="0"/>
            </a:endParaRPr>
          </a:p>
          <a:p>
            <a:pPr lvl="0"/>
            <a:r>
              <a:rPr lang="lt-LT" sz="1800" b="1" dirty="0" smtClean="0">
                <a:latin typeface="+mj-lt"/>
                <a:cs typeface="Times New Roman" pitchFamily="18" charset="0"/>
              </a:rPr>
              <a:t>Žiūrėti filmus, skaityti knygas, suteikiančias vilties arba apie žmones, kurie ketino nutraukti gyvybę, bet liko gyvi</a:t>
            </a:r>
            <a:r>
              <a:rPr lang="lt-LT" sz="1800" dirty="0" smtClean="0">
                <a:latin typeface="+mj-lt"/>
                <a:cs typeface="Times New Roman" pitchFamily="18" charset="0"/>
              </a:rPr>
              <a:t>. Klausytis istorijų žmonių, jų šeimos narių, profesionalų, kuriems teko susidurti su savižudybės problema</a:t>
            </a:r>
            <a:endParaRPr lang="en-US" sz="1800" dirty="0" smtClean="0">
              <a:latin typeface="+mj-lt"/>
              <a:cs typeface="Times New Roman" pitchFamily="18" charset="0"/>
            </a:endParaRPr>
          </a:p>
          <a:p>
            <a:pPr lvl="0"/>
            <a:r>
              <a:rPr lang="lt-LT" sz="1800" b="1" dirty="0" smtClean="0">
                <a:latin typeface="+mj-lt"/>
                <a:cs typeface="Times New Roman" pitchFamily="18" charset="0"/>
              </a:rPr>
              <a:t>Kasdien bent 30 minučių praleisti saulės šviesoje</a:t>
            </a:r>
            <a:r>
              <a:rPr lang="lt-LT" sz="1800" dirty="0" smtClean="0">
                <a:latin typeface="+mj-lt"/>
                <a:cs typeface="Times New Roman" pitchFamily="18" charset="0"/>
              </a:rPr>
              <a:t>. Ryški šviesa teigiamai veikia depresija sergančių asmenų sveikatą, padeda įveikti sezoninį afektinį sutrikimą. Kiekvieną dieną 1 – 2 kartus pasivaikščioti gryname ore bent 30 minučių. </a:t>
            </a:r>
            <a:endParaRPr lang="en-US" sz="1800" dirty="0" smtClean="0">
              <a:latin typeface="+mj-lt"/>
              <a:cs typeface="Times New Roman" pitchFamily="18" charset="0"/>
            </a:endParaRPr>
          </a:p>
          <a:p>
            <a:endParaRPr lang="en-US" sz="1800" dirty="0"/>
          </a:p>
        </p:txBody>
      </p:sp>
    </p:spTree>
    <p:extLst>
      <p:ext uri="{BB962C8B-B14F-4D97-AF65-F5344CB8AC3E}">
        <p14:creationId xmlns:p14="http://schemas.microsoft.com/office/powerpoint/2010/main" val="192879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6886500" y="2649014"/>
            <a:ext cx="4617063" cy="1397000"/>
          </a:xfrm>
        </p:spPr>
        <p:txBody>
          <a:bodyPr/>
          <a:lstStyle/>
          <a:p>
            <a:r>
              <a:rPr lang="lt-LT" dirty="0" smtClean="0"/>
              <a:t>Ačiū už dėmesį</a:t>
            </a:r>
            <a:endParaRPr lang="lt-LT" dirty="0"/>
          </a:p>
        </p:txBody>
      </p:sp>
      <p:pic>
        <p:nvPicPr>
          <p:cNvPr id="3074" name="Picture 2" descr="C:\Users\Engrita\Desktop\uyguy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52" y="1412776"/>
            <a:ext cx="5280223" cy="3869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01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701924" y="2060848"/>
            <a:ext cx="8532178" cy="3474720"/>
          </a:xfrm>
          <a:prstGeom prst="rect">
            <a:avLst/>
          </a:prstGeom>
        </p:spPr>
        <p:txBody>
          <a:bodyPr>
            <a:normAutofit lnSpcReduction="10000"/>
          </a:bodyPr>
          <a:lstStyle/>
          <a:p>
            <a:pPr>
              <a:buNone/>
            </a:pPr>
            <a:r>
              <a:rPr lang="en-US" dirty="0" smtClean="0"/>
              <a:t>	</a:t>
            </a:r>
            <a:r>
              <a:rPr lang="lt-LT" sz="3200" b="1" dirty="0" smtClean="0">
                <a:latin typeface="+mj-lt"/>
                <a:cs typeface="Times New Roman" pitchFamily="18" charset="0"/>
              </a:rPr>
              <a:t>„</a:t>
            </a:r>
            <a:r>
              <a:rPr lang="lt-LT" sz="3200" b="1" dirty="0">
                <a:latin typeface="+mj-lt"/>
                <a:cs typeface="Times New Roman" pitchFamily="18" charset="0"/>
              </a:rPr>
              <a:t>Kai žmogaus baimė gyventi yra didesnė už natūralią baimę mirti, tuomet mirtis tampa priimtinesnė ir iškyla savižudybės grėsmė. Norint apsaugoti žmogų nuo susinaikinimo, būtina atpažinti šią grėsmę“.</a:t>
            </a:r>
            <a:endParaRPr lang="en-US" sz="3200" b="1" dirty="0">
              <a:latin typeface="+mj-lt"/>
              <a:cs typeface="Times New Roman" pitchFamily="18" charset="0"/>
            </a:endParaRPr>
          </a:p>
          <a:p>
            <a:pPr algn="r">
              <a:buNone/>
            </a:pPr>
            <a:r>
              <a:rPr lang="lt-LT" sz="3200" dirty="0">
                <a:latin typeface="+mj-lt"/>
                <a:cs typeface="Times New Roman" pitchFamily="18" charset="0"/>
              </a:rPr>
              <a:t>Frank J. Ayd J</a:t>
            </a:r>
            <a:r>
              <a:rPr lang="lt-LT" dirty="0">
                <a:latin typeface="+mj-lt"/>
                <a:cs typeface="Times New Roman" pitchFamily="18" charset="0"/>
              </a:rPr>
              <a:t>.</a:t>
            </a:r>
            <a:endParaRPr lang="en-US" dirty="0">
              <a:latin typeface="+mj-lt"/>
              <a:cs typeface="Times New Roman" pitchFamily="18" charset="0"/>
            </a:endParaRPr>
          </a:p>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2115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538" y="714356"/>
            <a:ext cx="10969943" cy="1143000"/>
          </a:xfrm>
        </p:spPr>
        <p:txBody>
          <a:bodyPr>
            <a:normAutofit fontScale="90000"/>
          </a:bodyPr>
          <a:lstStyle/>
          <a:p>
            <a:pPr algn="ctr"/>
            <a:r>
              <a:rPr lang="lt-LT" sz="4000" b="1" dirty="0">
                <a:cs typeface="Times New Roman" pitchFamily="18" charset="0"/>
              </a:rPr>
              <a:t>KODĖL ŽMOGUS RENKASI SAVIŽUDYBĘ</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sz="quarter" idx="4294967295"/>
          </p:nvPr>
        </p:nvSpPr>
        <p:spPr>
          <a:xfrm>
            <a:off x="571313" y="1857365"/>
            <a:ext cx="5451092" cy="4525963"/>
          </a:xfrm>
          <a:prstGeom prst="rect">
            <a:avLst/>
          </a:prstGeom>
        </p:spPr>
        <p:txBody>
          <a:bodyPr>
            <a:normAutofit fontScale="85000" lnSpcReduction="10000"/>
          </a:bodyPr>
          <a:lstStyle/>
          <a:p>
            <a:r>
              <a:rPr lang="lt-LT" dirty="0">
                <a:latin typeface="+mj-lt"/>
                <a:cs typeface="Times New Roman" pitchFamily="18" charset="0"/>
              </a:rPr>
              <a:t>Paprastai savižudybės priežastis yra problema, išeities iš kurios žmogus ieško ir, negalėdamas rasti, nusprendžia pasitraukti iš gyvenimo, kad tik kančia pasibaigtų</a:t>
            </a:r>
            <a:r>
              <a:rPr lang="lt-LT" dirty="0" smtClean="0">
                <a:latin typeface="+mj-lt"/>
                <a:cs typeface="Times New Roman" pitchFamily="18" charset="0"/>
              </a:rPr>
              <a:t>.</a:t>
            </a:r>
            <a:endParaRPr lang="en-US" dirty="0" smtClean="0">
              <a:latin typeface="+mj-lt"/>
              <a:cs typeface="Times New Roman" pitchFamily="18" charset="0"/>
            </a:endParaRPr>
          </a:p>
          <a:p>
            <a:r>
              <a:rPr lang="lt-LT" dirty="0">
                <a:latin typeface="+mj-lt"/>
                <a:cs typeface="Times New Roman" pitchFamily="18" charset="0"/>
              </a:rPr>
              <a:t>Savižudybę sunku paaiškinti kuriuo nors vienu rizikos veiksniu ar priežastimi ir dažniausiai žmogaus apsisprendimą palikti šį pasaulį nulemia ne stresas ar problema, o paties žmogaus požiūris į jį ištikusias negandas</a:t>
            </a:r>
            <a:r>
              <a:rPr lang="lt-LT" dirty="0" smtClean="0">
                <a:latin typeface="+mj-lt"/>
                <a:cs typeface="Times New Roman" pitchFamily="18" charset="0"/>
              </a:rPr>
              <a:t>.</a:t>
            </a:r>
            <a:endParaRPr lang="en-US" dirty="0" smtClean="0">
              <a:latin typeface="+mj-lt"/>
              <a:cs typeface="Times New Roman" pitchFamily="18" charset="0"/>
            </a:endParaRPr>
          </a:p>
          <a:p>
            <a:r>
              <a:rPr lang="lt-LT" dirty="0">
                <a:latin typeface="+mj-lt"/>
                <a:cs typeface="Times New Roman" pitchFamily="18" charset="0"/>
              </a:rPr>
              <a:t>Nors savižudybės priežastys kiekvienam savižudžiui labai asmeniškos ir įvairios,</a:t>
            </a:r>
            <a:r>
              <a:rPr lang="lt-LT" b="1" dirty="0">
                <a:latin typeface="+mj-lt"/>
                <a:cs typeface="Times New Roman" pitchFamily="18" charset="0"/>
              </a:rPr>
              <a:t> </a:t>
            </a:r>
            <a:r>
              <a:rPr lang="lt-LT" dirty="0">
                <a:latin typeface="+mj-lt"/>
                <a:cs typeface="Times New Roman" pitchFamily="18" charset="0"/>
              </a:rPr>
              <a:t>jausmai ir mintys būna panašūs.</a:t>
            </a:r>
            <a:endParaRPr lang="en-US" dirty="0">
              <a:latin typeface="+mj-lt"/>
              <a:cs typeface="Times New Roman" pitchFamily="18" charset="0"/>
            </a:endParaRPr>
          </a:p>
        </p:txBody>
      </p:sp>
      <p:pic>
        <p:nvPicPr>
          <p:cNvPr id="1027" name="Picture 3" descr="C:\Users\Engrita\Desktop\uhy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257" y="2204864"/>
            <a:ext cx="576064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4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312" y="642918"/>
            <a:ext cx="10969943" cy="1143000"/>
          </a:xfrm>
        </p:spPr>
        <p:txBody>
          <a:bodyPr>
            <a:normAutofit fontScale="90000"/>
          </a:bodyPr>
          <a:lstStyle/>
          <a:p>
            <a:r>
              <a:rPr lang="lt-LT" sz="3600" b="1" dirty="0" smtClean="0">
                <a:cs typeface="Times New Roman" pitchFamily="18" charset="0"/>
              </a:rPr>
              <a:t>P</a:t>
            </a:r>
            <a:r>
              <a:rPr lang="en-US" sz="3600" b="1" dirty="0" smtClean="0">
                <a:cs typeface="Times New Roman" pitchFamily="18" charset="0"/>
              </a:rPr>
              <a:t>APRASTAI</a:t>
            </a:r>
            <a:r>
              <a:rPr lang="lt-LT" sz="3600" b="1" dirty="0" smtClean="0">
                <a:cs typeface="Times New Roman" pitchFamily="18" charset="0"/>
              </a:rPr>
              <a:t> SAVIŽUDYBIŲ PROCESAS VYKSTA KELIAIS ETAPAIS</a:t>
            </a:r>
            <a:r>
              <a:rPr lang="en-US" dirty="0"/>
              <a:t/>
            </a:r>
            <a:br>
              <a:rPr lang="en-US" dirty="0"/>
            </a:br>
            <a:endParaRPr lang="en-US" dirty="0"/>
          </a:p>
        </p:txBody>
      </p:sp>
      <p:sp>
        <p:nvSpPr>
          <p:cNvPr id="3" name="Content Placeholder 2"/>
          <p:cNvSpPr>
            <a:spLocks noGrp="1"/>
          </p:cNvSpPr>
          <p:nvPr>
            <p:ph sz="quarter" idx="4294967295"/>
          </p:nvPr>
        </p:nvSpPr>
        <p:spPr>
          <a:xfrm>
            <a:off x="476087" y="1268760"/>
            <a:ext cx="6626438" cy="5400600"/>
          </a:xfrm>
          <a:prstGeom prst="rect">
            <a:avLst/>
          </a:prstGeom>
        </p:spPr>
        <p:txBody>
          <a:bodyPr>
            <a:normAutofit fontScale="85000" lnSpcReduction="20000"/>
          </a:bodyPr>
          <a:lstStyle/>
          <a:p>
            <a:r>
              <a:rPr lang="lt-LT" dirty="0">
                <a:latin typeface="+mj-lt"/>
                <a:cs typeface="Times New Roman" pitchFamily="18" charset="0"/>
              </a:rPr>
              <a:t>Pradinė yra minčių ir idėjų stadija, kurioje žmogus tik pagalvoja apie savižudybę, nori užsimiršti, pabėgti nuo rūpesčių ir skausmo</a:t>
            </a:r>
            <a:r>
              <a:rPr lang="lt-LT" dirty="0" smtClean="0">
                <a:latin typeface="+mj-lt"/>
                <a:cs typeface="Times New Roman" pitchFamily="18" charset="0"/>
              </a:rPr>
              <a:t>.</a:t>
            </a:r>
            <a:endParaRPr lang="en-US" dirty="0" smtClean="0">
              <a:latin typeface="+mj-lt"/>
              <a:cs typeface="Times New Roman" pitchFamily="18" charset="0"/>
            </a:endParaRPr>
          </a:p>
          <a:p>
            <a:r>
              <a:rPr lang="lt-LT" dirty="0" smtClean="0">
                <a:latin typeface="+mj-lt"/>
                <a:cs typeface="Times New Roman" pitchFamily="18" charset="0"/>
              </a:rPr>
              <a:t> </a:t>
            </a:r>
            <a:r>
              <a:rPr lang="lt-LT" dirty="0">
                <a:latin typeface="+mj-lt"/>
                <a:cs typeface="Times New Roman" pitchFamily="18" charset="0"/>
              </a:rPr>
              <a:t>Daugeliui žmonių nors kartą gyvenime ateina tokia mintis. Šioje stadijoje tik norima nebūti, bet nusižudyti neplanuojama. </a:t>
            </a:r>
            <a:endParaRPr lang="en-US" dirty="0">
              <a:latin typeface="+mj-lt"/>
              <a:cs typeface="Times New Roman" pitchFamily="18" charset="0"/>
            </a:endParaRPr>
          </a:p>
          <a:p>
            <a:r>
              <a:rPr lang="lt-LT" dirty="0">
                <a:latin typeface="+mj-lt"/>
                <a:cs typeface="Times New Roman" pitchFamily="18" charset="0"/>
              </a:rPr>
              <a:t>Kada žmogus ima siekti mirties, ima galvoti apie nusižudymo būdus, mąstyti apie konkrečias pasitraukimo iš gyvenimo detales, vadinasi jis jau perėjo į antrąją - ketinimų stadiją. </a:t>
            </a:r>
            <a:endParaRPr lang="en-US" dirty="0">
              <a:latin typeface="+mj-lt"/>
              <a:cs typeface="Times New Roman" pitchFamily="18" charset="0"/>
            </a:endParaRPr>
          </a:p>
          <a:p>
            <a:r>
              <a:rPr lang="lt-LT" dirty="0">
                <a:latin typeface="+mj-lt"/>
                <a:cs typeface="Times New Roman" pitchFamily="18" charset="0"/>
              </a:rPr>
              <a:t>Paskutinis yra veiksmų etapas. Jis prasideda apsisprendimu, kad mirtis yra geriausia išeitis. Tada gali net pagerėti nuotaika, nes žmogus pasijunta tarsi išsilaisvinęs. Šiame etape stebimi atsisveikinimo gestai – skolų gražinimas, atsisveikinimo laiškai, testamento rašymas ir kt. Ir galiausiai įvykdomas konkretus savižudybės veiksmas</a:t>
            </a:r>
            <a:r>
              <a:rPr lang="lt-LT" dirty="0" smtClean="0">
                <a:latin typeface="+mj-lt"/>
                <a:cs typeface="Times New Roman" pitchFamily="18" charset="0"/>
              </a:rPr>
              <a:t>.</a:t>
            </a:r>
            <a:endParaRPr lang="en-US" dirty="0">
              <a:latin typeface="+mj-lt"/>
              <a:cs typeface="Times New Roman" pitchFamily="18" charset="0"/>
            </a:endParaRPr>
          </a:p>
        </p:txBody>
      </p:sp>
      <p:pic>
        <p:nvPicPr>
          <p:cNvPr id="2050" name="Picture 2" descr="C:\Users\Engrita\Desktop\CDC-US-suicide-rate-highest-in-30-ye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0516" y="2263522"/>
            <a:ext cx="4583866" cy="304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9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341784"/>
            <a:ext cx="10969943" cy="1143000"/>
          </a:xfrm>
        </p:spPr>
        <p:txBody>
          <a:bodyPr>
            <a:normAutofit fontScale="90000"/>
          </a:bodyPr>
          <a:lstStyle/>
          <a:p>
            <a:r>
              <a:rPr lang="lt-LT" b="1" dirty="0" smtClean="0">
                <a:cs typeface="Times New Roman" pitchFamily="18" charset="0"/>
              </a:rPr>
              <a:t>SAVIŽUDYBĖS PROCESAS NĖRA NEGRĮŽTAMAS</a:t>
            </a:r>
            <a:endParaRPr lang="en-US" b="1" dirty="0">
              <a:cs typeface="Times New Roman" pitchFamily="18" charset="0"/>
            </a:endParaRPr>
          </a:p>
        </p:txBody>
      </p:sp>
      <p:sp>
        <p:nvSpPr>
          <p:cNvPr id="3" name="Content Placeholder 2"/>
          <p:cNvSpPr>
            <a:spLocks noGrp="1"/>
          </p:cNvSpPr>
          <p:nvPr>
            <p:ph sz="quarter" idx="4294967295"/>
          </p:nvPr>
        </p:nvSpPr>
        <p:spPr>
          <a:xfrm>
            <a:off x="333772" y="1876925"/>
            <a:ext cx="6192688" cy="3474720"/>
          </a:xfrm>
          <a:prstGeom prst="rect">
            <a:avLst/>
          </a:prstGeom>
        </p:spPr>
        <p:txBody>
          <a:bodyPr>
            <a:normAutofit fontScale="92500"/>
          </a:bodyPr>
          <a:lstStyle/>
          <a:p>
            <a:r>
              <a:rPr lang="lt-LT" dirty="0">
                <a:latin typeface="+mj-lt"/>
                <a:cs typeface="Times New Roman" pitchFamily="18" charset="0"/>
              </a:rPr>
              <a:t>Bet kuriuo momentu jį galima sustabdyti ir vidiniais, ir išoriniais veiksniais</a:t>
            </a:r>
            <a:r>
              <a:rPr lang="lt-LT" dirty="0" smtClean="0">
                <a:latin typeface="+mj-lt"/>
                <a:cs typeface="Times New Roman" pitchFamily="18" charset="0"/>
              </a:rPr>
              <a:t>.</a:t>
            </a:r>
            <a:endParaRPr lang="en-US" dirty="0" smtClean="0">
              <a:latin typeface="+mj-lt"/>
              <a:cs typeface="Times New Roman" pitchFamily="18" charset="0"/>
            </a:endParaRPr>
          </a:p>
          <a:p>
            <a:r>
              <a:rPr lang="lt-LT" dirty="0">
                <a:latin typeface="+mj-lt"/>
                <a:cs typeface="Times New Roman" pitchFamily="18" charset="0"/>
              </a:rPr>
              <a:t>Aplinkiniai gali padėti teisingai ir laiku įvertinę gresiančio </a:t>
            </a:r>
            <a:r>
              <a:rPr lang="lt-LT" dirty="0" smtClean="0">
                <a:latin typeface="+mj-lt"/>
                <a:cs typeface="Times New Roman" pitchFamily="18" charset="0"/>
              </a:rPr>
              <a:t>pavojaus </a:t>
            </a:r>
            <a:r>
              <a:rPr lang="lt-LT" dirty="0">
                <a:latin typeface="+mj-lt"/>
                <a:cs typeface="Times New Roman" pitchFamily="18" charset="0"/>
              </a:rPr>
              <a:t>rizikos laipsnį</a:t>
            </a:r>
            <a:r>
              <a:rPr lang="lt-LT" dirty="0" smtClean="0">
                <a:latin typeface="+mj-lt"/>
                <a:cs typeface="Times New Roman" pitchFamily="18" charset="0"/>
              </a:rPr>
              <a:t>.</a:t>
            </a:r>
            <a:endParaRPr lang="en-US" dirty="0" smtClean="0">
              <a:latin typeface="+mj-lt"/>
              <a:cs typeface="Times New Roman" pitchFamily="18" charset="0"/>
            </a:endParaRPr>
          </a:p>
          <a:p>
            <a:r>
              <a:rPr lang="lt-LT" dirty="0">
                <a:latin typeface="+mj-lt"/>
                <a:cs typeface="Times New Roman" pitchFamily="18" charset="0"/>
              </a:rPr>
              <a:t>Daugeliu atvejų žmonės būna linkę į savižudybę tik tam tikrais gyvenimo momentais, ištikti krizės ar sutrikus asmenybei. Įveikę krizę, jie vėl įgauna jėgų susidoroti su gyvenimo sunkumais.</a:t>
            </a:r>
            <a:endParaRPr lang="en-US" dirty="0">
              <a:latin typeface="+mj-lt"/>
              <a:cs typeface="Times New Roman" pitchFamily="18" charset="0"/>
            </a:endParaRPr>
          </a:p>
          <a:p>
            <a:endParaRPr lang="en-US" dirty="0"/>
          </a:p>
        </p:txBody>
      </p:sp>
      <p:pic>
        <p:nvPicPr>
          <p:cNvPr id="4" name="Picture 2" descr="C:\Users\Engrita\Desktop\hfgthr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60" y="1484784"/>
            <a:ext cx="5414712" cy="4259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16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b="1" dirty="0" smtClean="0">
                <a:cs typeface="Times New Roman" pitchFamily="18" charset="0"/>
              </a:rPr>
              <a:t>PAVOJAUS ŽENKLAI</a:t>
            </a:r>
            <a:endParaRPr lang="en-US" b="1" dirty="0">
              <a:cs typeface="Times New Roman" pitchFamily="18" charset="0"/>
            </a:endParaRPr>
          </a:p>
        </p:txBody>
      </p:sp>
      <p:sp>
        <p:nvSpPr>
          <p:cNvPr id="3" name="Content Placeholder 2"/>
          <p:cNvSpPr>
            <a:spLocks noGrp="1"/>
          </p:cNvSpPr>
          <p:nvPr>
            <p:ph sz="quarter" idx="4294967295"/>
          </p:nvPr>
        </p:nvSpPr>
        <p:spPr>
          <a:xfrm>
            <a:off x="5734372" y="1471769"/>
            <a:ext cx="5692688" cy="4525963"/>
          </a:xfrm>
          <a:prstGeom prst="rect">
            <a:avLst/>
          </a:prstGeom>
        </p:spPr>
        <p:txBody>
          <a:bodyPr>
            <a:normAutofit lnSpcReduction="10000"/>
          </a:bodyPr>
          <a:lstStyle/>
          <a:p>
            <a:pPr>
              <a:buNone/>
            </a:pPr>
            <a:r>
              <a:rPr lang="en-US" dirty="0" smtClean="0"/>
              <a:t>	</a:t>
            </a:r>
            <a:endParaRPr lang="lt-LT" dirty="0" smtClean="0"/>
          </a:p>
          <a:p>
            <a:pPr>
              <a:buNone/>
            </a:pPr>
            <a:r>
              <a:rPr lang="lt-LT" dirty="0">
                <a:latin typeface="+mj-lt"/>
                <a:cs typeface="Times New Roman" pitchFamily="18" charset="0"/>
              </a:rPr>
              <a:t>	</a:t>
            </a:r>
            <a:r>
              <a:rPr lang="lt-LT" sz="2800" dirty="0" smtClean="0">
                <a:latin typeface="+mj-lt"/>
                <a:cs typeface="Times New Roman" pitchFamily="18" charset="0"/>
              </a:rPr>
              <a:t>Nors </a:t>
            </a:r>
            <a:r>
              <a:rPr lang="lt-LT" sz="2800" dirty="0">
                <a:latin typeface="+mj-lt"/>
                <a:cs typeface="Times New Roman" pitchFamily="18" charset="0"/>
              </a:rPr>
              <a:t>ne visi savižudybės atvejai yra nuspėjami, daugelį jų galima įtarti įvyksiant. Efektyviausias būdas išvengti artimųjų savižudybės – tai išmokti pastebėti pavojaus ženklus, tinkamai juos įvertinti ir priimti teisingą sprendimą, kaip padėti krizės ištiktam žmogui.</a:t>
            </a:r>
            <a:endParaRPr lang="en-US" sz="2800" dirty="0">
              <a:latin typeface="+mj-lt"/>
              <a:cs typeface="Times New Roman" pitchFamily="18" charset="0"/>
            </a:endParaRPr>
          </a:p>
          <a:p>
            <a:endParaRPr lang="en-US" dirty="0"/>
          </a:p>
        </p:txBody>
      </p:sp>
      <p:sp>
        <p:nvSpPr>
          <p:cNvPr id="4" name="Title 1"/>
          <p:cNvSpPr txBox="1">
            <a:spLocks/>
          </p:cNvSpPr>
          <p:nvPr/>
        </p:nvSpPr>
        <p:spPr>
          <a:xfrm>
            <a:off x="-190495" y="357166"/>
            <a:ext cx="10969943"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4098" name="Picture 2" descr="Image result for suic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500165"/>
            <a:ext cx="40386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76086" y="571480"/>
            <a:ext cx="10969943" cy="5929354"/>
          </a:xfrm>
          <a:prstGeom prst="rect">
            <a:avLst/>
          </a:prstGeom>
        </p:spPr>
        <p:txBody>
          <a:bodyPr>
            <a:normAutofit/>
          </a:bodyPr>
          <a:lstStyle/>
          <a:p>
            <a:r>
              <a:rPr lang="lt-LT" b="1" dirty="0">
                <a:latin typeface="+mj-lt"/>
                <a:cs typeface="Times New Roman" pitchFamily="18" charset="0"/>
              </a:rPr>
              <a:t>Ankstesni bandymai žudytis:</a:t>
            </a:r>
            <a:r>
              <a:rPr lang="lt-LT" dirty="0">
                <a:latin typeface="+mj-lt"/>
                <a:cs typeface="Times New Roman" pitchFamily="18" charset="0"/>
              </a:rPr>
              <a:t> 20-50 procentų asmenų, kurie žudosi, jau yra bandę tą daryti. Didesnė tikimybė, kad žudytis pakartotinai bandys tie, kurių pirmieji mėginimai buvo rimti.</a:t>
            </a:r>
            <a:endParaRPr lang="en-US" dirty="0">
              <a:latin typeface="+mj-lt"/>
              <a:cs typeface="Times New Roman" pitchFamily="18" charset="0"/>
            </a:endParaRPr>
          </a:p>
          <a:p>
            <a:r>
              <a:rPr lang="lt-LT" b="1" dirty="0">
                <a:latin typeface="+mj-lt"/>
                <a:cs typeface="Times New Roman" pitchFamily="18" charset="0"/>
              </a:rPr>
              <a:t>Kalbėjimas apie mirtį ar savižudybę</a:t>
            </a:r>
            <a:r>
              <a:rPr lang="lt-LT" dirty="0">
                <a:latin typeface="+mj-lt"/>
                <a:cs typeface="Times New Roman" pitchFamily="18" charset="0"/>
              </a:rPr>
              <a:t>: Prieš žudydamiesi žmonės, dažniausiai apie tai kalba ar bent </a:t>
            </a:r>
            <a:r>
              <a:rPr lang="lt-LT" dirty="0" smtClean="0">
                <a:latin typeface="+mj-lt"/>
                <a:cs typeface="Times New Roman" pitchFamily="18" charset="0"/>
              </a:rPr>
              <a:t>užsimena. </a:t>
            </a:r>
            <a:r>
              <a:rPr lang="lt-LT" dirty="0">
                <a:latin typeface="+mj-lt"/>
                <a:cs typeface="Times New Roman" pitchFamily="18" charset="0"/>
              </a:rPr>
              <a:t>Kartais ketinantys nusižudyti kalba taip, tarsi atsisveikintų ar ruoštųsi išvykti. Nereikėtų numoti ranka į panašius žodžius..</a:t>
            </a:r>
            <a:endParaRPr lang="en-US" dirty="0">
              <a:latin typeface="+mj-lt"/>
              <a:cs typeface="Times New Roman" pitchFamily="18" charset="0"/>
            </a:endParaRPr>
          </a:p>
          <a:p>
            <a:r>
              <a:rPr lang="lt-LT" b="1" dirty="0" smtClean="0">
                <a:latin typeface="+mj-lt"/>
                <a:cs typeface="Times New Roman" pitchFamily="18" charset="0"/>
              </a:rPr>
              <a:t>Depresija</a:t>
            </a:r>
            <a:r>
              <a:rPr lang="lt-LT" dirty="0">
                <a:latin typeface="+mj-lt"/>
                <a:cs typeface="Times New Roman" pitchFamily="18" charset="0"/>
              </a:rPr>
              <a:t>: Depresija sergantys žmonės žudosi retai, tačiau </a:t>
            </a:r>
            <a:r>
              <a:rPr lang="lt-LT" dirty="0" smtClean="0">
                <a:latin typeface="+mj-lt"/>
                <a:cs typeface="Times New Roman" pitchFamily="18" charset="0"/>
              </a:rPr>
              <a:t>dauguma </a:t>
            </a:r>
            <a:r>
              <a:rPr lang="lt-LT" dirty="0" smtClean="0">
                <a:latin typeface="+mj-lt"/>
                <a:cs typeface="Times New Roman" pitchFamily="18" charset="0"/>
              </a:rPr>
              <a:t>savižudžių </a:t>
            </a:r>
            <a:r>
              <a:rPr lang="lt-LT" dirty="0">
                <a:latin typeface="+mj-lt"/>
                <a:cs typeface="Times New Roman" pitchFamily="18" charset="0"/>
              </a:rPr>
              <a:t>serga šia liga. Sunkios depresijos požymis yra gilus liūdesys, o vienas iš pagrindinių diagnostikos kriterijų yra savižudiškas elgesys</a:t>
            </a:r>
            <a:endParaRPr lang="en-US" dirty="0">
              <a:latin typeface="+mj-lt"/>
              <a:cs typeface="Times New Roman" pitchFamily="18" charset="0"/>
            </a:endParaRPr>
          </a:p>
          <a:p>
            <a:endParaRPr lang="en-US" dirty="0"/>
          </a:p>
        </p:txBody>
      </p:sp>
    </p:spTree>
    <p:extLst>
      <p:ext uri="{BB962C8B-B14F-4D97-AF65-F5344CB8AC3E}">
        <p14:creationId xmlns:p14="http://schemas.microsoft.com/office/powerpoint/2010/main" val="336542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cs typeface="Times New Roman" pitchFamily="18" charset="0"/>
              </a:rPr>
              <a:t>PSICHIKOS SVEIKATA</a:t>
            </a:r>
            <a:endParaRPr lang="en-US" b="1" dirty="0">
              <a:cs typeface="Times New Roman" pitchFamily="18" charset="0"/>
            </a:endParaRPr>
          </a:p>
        </p:txBody>
      </p:sp>
      <p:sp>
        <p:nvSpPr>
          <p:cNvPr id="3" name="Content Placeholder 2"/>
          <p:cNvSpPr>
            <a:spLocks noGrp="1"/>
          </p:cNvSpPr>
          <p:nvPr>
            <p:ph sz="quarter" idx="4294967295"/>
          </p:nvPr>
        </p:nvSpPr>
        <p:spPr>
          <a:xfrm>
            <a:off x="1629916" y="1772816"/>
            <a:ext cx="8532178" cy="3474720"/>
          </a:xfrm>
          <a:prstGeom prst="rect">
            <a:avLst/>
          </a:prstGeom>
        </p:spPr>
        <p:txBody>
          <a:bodyPr>
            <a:normAutofit fontScale="92500"/>
          </a:bodyPr>
          <a:lstStyle/>
          <a:p>
            <a:pPr marL="0" indent="0">
              <a:buNone/>
            </a:pPr>
            <a:r>
              <a:rPr lang="en-US" sz="4000" dirty="0" smtClean="0">
                <a:latin typeface="+mj-lt"/>
                <a:cs typeface="Times New Roman" pitchFamily="18" charset="0"/>
              </a:rPr>
              <a:t>T</a:t>
            </a:r>
            <a:r>
              <a:rPr lang="lt-LT" sz="4000" dirty="0" smtClean="0">
                <a:latin typeface="+mj-lt"/>
                <a:cs typeface="Times New Roman" pitchFamily="18" charset="0"/>
              </a:rPr>
              <a:t>ai emocinis ir dvasinis atsparumas, kuris leidžia patirti džiaugsmą ir ištverti skausmą, nusivylimą, liūdesį. Tai teigiamas gėrio jausmas, kuriuo remiasi tikėjimas savo bei kitų žmonių orumu ir verte.</a:t>
            </a:r>
          </a:p>
          <a:p>
            <a:endParaRPr lang="en-US" dirty="0"/>
          </a:p>
        </p:txBody>
      </p:sp>
    </p:spTree>
    <p:extLst>
      <p:ext uri="{BB962C8B-B14F-4D97-AF65-F5344CB8AC3E}">
        <p14:creationId xmlns:p14="http://schemas.microsoft.com/office/powerpoint/2010/main" val="39352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98104AD-C708-4BBE-9531-81658BC422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TS102787940</Template>
  <TotalTime>0</TotalTime>
  <Words>867</Words>
  <Application>Microsoft Office PowerPoint</Application>
  <PresentationFormat>Pasirinktinai</PresentationFormat>
  <Paragraphs>74</Paragraphs>
  <Slides>24</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24</vt:i4>
      </vt:variant>
    </vt:vector>
  </HeadingPairs>
  <TitlesOfParts>
    <vt:vector size="28" baseType="lpstr">
      <vt:lpstr>Arial</vt:lpstr>
      <vt:lpstr>Century Gothic</vt:lpstr>
      <vt:lpstr>Times New Roman</vt:lpstr>
      <vt:lpstr>TS102787940</vt:lpstr>
      <vt:lpstr>Radviliškio rajono Šeduvos gimnazija</vt:lpstr>
      <vt:lpstr>   Neslėpk jausmų – rasi pagalbą!</vt:lpstr>
      <vt:lpstr>„PowerPoint“ pateiktis</vt:lpstr>
      <vt:lpstr>KODĖL ŽMOGUS RENKASI SAVIŽUDYBĘ </vt:lpstr>
      <vt:lpstr>PAPRASTAI SAVIŽUDYBIŲ PROCESAS VYKSTA KELIAIS ETAPAIS </vt:lpstr>
      <vt:lpstr>SAVIŽUDYBĖS PROCESAS NĖRA NEGRĮŽTAMAS</vt:lpstr>
      <vt:lpstr>PAVOJAUS ŽENKLAI</vt:lpstr>
      <vt:lpstr>„PowerPoint“ pateiktis</vt:lpstr>
      <vt:lpstr>PSICHIKOS SVEIKATA</vt:lpstr>
      <vt:lpstr>„PowerPoint“ pateiktis</vt:lpstr>
      <vt:lpstr>Atlikto tyrimo „Gyvenimui – Taip“ tikslai:</vt:lpstr>
      <vt:lpstr>Tyrime dalyvavo</vt:lpstr>
      <vt:lpstr>Apklaustieji</vt:lpstr>
      <vt:lpstr>Tyrimo rezultatai</vt:lpstr>
      <vt:lpstr>Tyrimo rezultatai</vt:lpstr>
      <vt:lpstr>Tyrimo rezultatai</vt:lpstr>
      <vt:lpstr>Tyrimo rezultatai</vt:lpstr>
      <vt:lpstr>Tyrimo rezultatai: savižudybės priklauso nuo psichotropinių medžiagų</vt:lpstr>
      <vt:lpstr>Tyrimo rezultatai: didžioji dalis savižudžius užjaučia, o mažuma toleruoja ir bando padėti</vt:lpstr>
      <vt:lpstr>KAIP GALIME PADĖTI </vt:lpstr>
      <vt:lpstr>PATARIMAI KAIP PADĖTI SAU, JEI KAMUOJA MINTYS APIE SAVIŽUDYBĘ </vt:lpstr>
      <vt:lpstr>„PowerPoint“ pateiktis</vt:lpstr>
      <vt:lpstr>„PowerPoint“ pateiktis</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2013-07-08T13:14:11Z</dcterms:created>
  <dcterms:modified xsi:type="dcterms:W3CDTF">2017-04-20T05:27:57Z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